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8" r:id="rId2"/>
    <p:sldId id="269" r:id="rId3"/>
    <p:sldId id="270" r:id="rId4"/>
    <p:sldId id="271" r:id="rId5"/>
    <p:sldId id="272" r:id="rId6"/>
    <p:sldId id="273" r:id="rId7"/>
    <p:sldId id="267" r:id="rId8"/>
    <p:sldId id="256" r:id="rId9"/>
    <p:sldId id="257" r:id="rId10"/>
    <p:sldId id="258" r:id="rId11"/>
    <p:sldId id="259" r:id="rId12"/>
    <p:sldId id="260" r:id="rId13"/>
    <p:sldId id="261" r:id="rId14"/>
    <p:sldId id="262" r:id="rId15"/>
    <p:sldId id="263" r:id="rId16"/>
    <p:sldId id="264" r:id="rId17"/>
    <p:sldId id="265" r:id="rId18"/>
    <p:sldId id="266"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4" d="100"/>
          <a:sy n="114" d="100"/>
        </p:scale>
        <p:origin x="562" y="9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oleObject" Target="file:///C:\My_Data\Personal\MPE22\S5\MASS\Prj_work\17Feb2020\BurgerKing_ServQual_Analysis_Pratik.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C:\My_Data\Personal\MPE22\S5\MASS\Prj_work\17Feb2020\BurgerKing_ServQual_Analysis_Pratik.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C:\My_Data\Personal\MPE22\S5\MASS\Prj_work\17Feb2020\BurgerKing_ServQual_Analysis_Pratik.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C:\My_Data\Personal\MPE22\S5\MASS\Prj_work\17Feb2020\BurgerKing_ServQual_Analysis_Pratik.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My_Data\Personal\MPE22\S5\MASS\Prj_work\17Feb2020\BurgerKing_ServQual_Analysis_Pratik.xlsx" TargetMode="External"/></Relationships>
</file>

<file path=ppt/charts/_rels/chart26.xml.rels><?xml version="1.0" encoding="UTF-8" standalone="yes"?>
<Relationships xmlns="http://schemas.openxmlformats.org/package/2006/relationships"><Relationship Id="rId3" Type="http://schemas.openxmlformats.org/officeDocument/2006/relationships/oleObject" Target="file:///C:\My_Data\Personal\MPE22\S5\MASS\Prj_work\17Feb2020\BurgerKing_ServQual_Analysis_Pratik.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marker>
              <c:symbol val="none"/>
            </c:marker>
            <c:bubble3D val="0"/>
            <c:spPr>
              <a:ln w="0">
                <a:noFill/>
                <a:round/>
              </a:ln>
            </c:spPr>
            <c:extLst>
              <c:ext xmlns:c16="http://schemas.microsoft.com/office/drawing/2014/chart" uri="{C3380CC4-5D6E-409C-BE32-E72D297353CC}">
                <c16:uniqueId val="{00000001-D7C4-42C2-A792-9C21C6FA1E21}"/>
              </c:ext>
            </c:extLst>
          </c:dPt>
          <c:dPt>
            <c:idx val="1"/>
            <c:marker>
              <c:symbol val="square"/>
              <c:size val="10"/>
            </c:marker>
            <c:bubble3D val="0"/>
            <c:spPr>
              <a:ln w="0">
                <a:noFill/>
                <a:round/>
              </a:ln>
            </c:spPr>
            <c:extLst>
              <c:ext xmlns:c16="http://schemas.microsoft.com/office/drawing/2014/chart" uri="{C3380CC4-5D6E-409C-BE32-E72D297353CC}">
                <c16:uniqueId val="{00000003-D7C4-42C2-A792-9C21C6FA1E21}"/>
              </c:ext>
            </c:extLst>
          </c:dPt>
          <c:dPt>
            <c:idx val="2"/>
            <c:bubble3D val="0"/>
            <c:extLst>
              <c:ext xmlns:c16="http://schemas.microsoft.com/office/drawing/2014/chart" uri="{C3380CC4-5D6E-409C-BE32-E72D297353CC}">
                <c16:uniqueId val="{00000004-D7C4-42C2-A792-9C21C6FA1E21}"/>
              </c:ext>
            </c:extLst>
          </c:dPt>
          <c:cat>
            <c:strRef>
              <c:f>Sheet1!$A$2:$A$4</c:f>
              <c:strCache>
                <c:ptCount val="3"/>
                <c:pt idx="0">
                  <c:v>1</c:v>
                </c:pt>
                <c:pt idx="1">
                  <c:v>2</c:v>
                </c:pt>
                <c:pt idx="2">
                  <c:v>3</c:v>
                </c:pt>
              </c:strCache>
            </c:strRef>
          </c:cat>
          <c:val>
            <c:numRef>
              <c:f>Sheet1!$B$2:$B$4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5-D7C4-42C2-A792-9C21C6FA1E21}"/>
            </c:ext>
          </c:extLst>
        </c:ser>
        <c:dLbls>
          <c:showLegendKey val="0"/>
          <c:showVal val="0"/>
          <c:showCatName val="0"/>
          <c:showSerName val="0"/>
          <c:showPercent val="0"/>
          <c:showBubbleSize val="0"/>
        </c:dLbls>
        <c:marker val="1"/>
        <c:smooth val="0"/>
        <c:axId val="67083460"/>
        <c:axId val="59993286"/>
      </c:lineChart>
      <c:catAx>
        <c:axId val="67083460"/>
        <c:scaling>
          <c:orientation val="minMax"/>
        </c:scaling>
        <c:delete val="0"/>
        <c:axPos val="b"/>
        <c:numFmt formatCode="General" sourceLinked="0"/>
        <c:majorTickMark val="none"/>
        <c:minorTickMark val="none"/>
        <c:tickLblPos val="none"/>
        <c:spPr>
          <a:noFill/>
          <a:ln w="9360">
            <a:noFill/>
            <a:prstDash val="sysDash"/>
            <a:round/>
          </a:ln>
        </c:spPr>
        <c:crossAx val="59993286"/>
        <c:crosses val="autoZero"/>
        <c:auto val="1"/>
        <c:lblAlgn val="ctr"/>
        <c:lblOffset val="100"/>
        <c:noMultiLvlLbl val="1"/>
      </c:catAx>
      <c:valAx>
        <c:axId val="59993286"/>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67083460"/>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C479-439C-90DE-0B61872195A1}"/>
              </c:ext>
            </c:extLst>
          </c:dPt>
          <c:dPt>
            <c:idx val="1"/>
            <c:marker>
              <c:symbol val="square"/>
              <c:size val="10"/>
            </c:marker>
            <c:bubble3D val="0"/>
            <c:extLst>
              <c:ext xmlns:c16="http://schemas.microsoft.com/office/drawing/2014/chart" uri="{C3380CC4-5D6E-409C-BE32-E72D297353CC}">
                <c16:uniqueId val="{00000001-C479-439C-90DE-0B61872195A1}"/>
              </c:ext>
            </c:extLst>
          </c:dPt>
          <c:dPt>
            <c:idx val="2"/>
            <c:bubble3D val="0"/>
            <c:extLst>
              <c:ext xmlns:c16="http://schemas.microsoft.com/office/drawing/2014/chart" uri="{C3380CC4-5D6E-409C-BE32-E72D297353CC}">
                <c16:uniqueId val="{00000002-C479-439C-90DE-0B61872195A1}"/>
              </c:ext>
            </c:extLst>
          </c:dPt>
          <c:cat>
            <c:strRef>
              <c:f>Sheet1!$A$2:$A$4</c:f>
              <c:strCache>
                <c:ptCount val="3"/>
                <c:pt idx="0">
                  <c:v>1</c:v>
                </c:pt>
                <c:pt idx="1">
                  <c:v>2</c:v>
                </c:pt>
                <c:pt idx="2">
                  <c:v>3</c:v>
                </c:pt>
              </c:strCache>
            </c:strRef>
          </c:cat>
          <c:val>
            <c:numRef>
              <c:f>Sheet1!$B$2:$B$4</c:f>
              <c:numCache>
                <c:formatCode>General</c:formatCode>
                <c:ptCount val="3"/>
                <c:pt idx="0">
                  <c:v>2</c:v>
                </c:pt>
                <c:pt idx="1">
                  <c:v>2</c:v>
                </c:pt>
                <c:pt idx="2">
                  <c:v>3</c:v>
                </c:pt>
              </c:numCache>
            </c:numRef>
          </c:val>
          <c:smooth val="0"/>
          <c:extLst>
            <c:ext xmlns:c16="http://schemas.microsoft.com/office/drawing/2014/chart" uri="{C3380CC4-5D6E-409C-BE32-E72D297353CC}">
              <c16:uniqueId val="{00000003-C479-439C-90DE-0B61872195A1}"/>
            </c:ext>
          </c:extLst>
        </c:ser>
        <c:dLbls>
          <c:showLegendKey val="0"/>
          <c:showVal val="0"/>
          <c:showCatName val="0"/>
          <c:showSerName val="0"/>
          <c:showPercent val="0"/>
          <c:showBubbleSize val="0"/>
        </c:dLbls>
        <c:marker val="1"/>
        <c:smooth val="0"/>
        <c:axId val="13608291"/>
        <c:axId val="19702852"/>
      </c:lineChart>
      <c:catAx>
        <c:axId val="13608291"/>
        <c:scaling>
          <c:orientation val="minMax"/>
        </c:scaling>
        <c:delete val="0"/>
        <c:axPos val="b"/>
        <c:numFmt formatCode="General" sourceLinked="0"/>
        <c:majorTickMark val="none"/>
        <c:minorTickMark val="none"/>
        <c:tickLblPos val="none"/>
        <c:spPr>
          <a:noFill/>
          <a:ln w="9360">
            <a:noFill/>
            <a:prstDash val="sysDash"/>
            <a:round/>
          </a:ln>
        </c:spPr>
        <c:crossAx val="19702852"/>
        <c:crosses val="autoZero"/>
        <c:auto val="1"/>
        <c:lblAlgn val="ctr"/>
        <c:lblOffset val="100"/>
        <c:noMultiLvlLbl val="1"/>
      </c:catAx>
      <c:valAx>
        <c:axId val="19702852"/>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13608291"/>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0BE2-4058-91E8-A4702C0B4E27}"/>
              </c:ext>
            </c:extLst>
          </c:dPt>
          <c:dPt>
            <c:idx val="1"/>
            <c:marker>
              <c:symbol val="square"/>
              <c:size val="10"/>
            </c:marker>
            <c:bubble3D val="0"/>
            <c:extLst>
              <c:ext xmlns:c16="http://schemas.microsoft.com/office/drawing/2014/chart" uri="{C3380CC4-5D6E-409C-BE32-E72D297353CC}">
                <c16:uniqueId val="{00000001-0BE2-4058-91E8-A4702C0B4E27}"/>
              </c:ext>
            </c:extLst>
          </c:dPt>
          <c:dPt>
            <c:idx val="2"/>
            <c:bubble3D val="0"/>
            <c:extLst>
              <c:ext xmlns:c16="http://schemas.microsoft.com/office/drawing/2014/chart" uri="{C3380CC4-5D6E-409C-BE32-E72D297353CC}">
                <c16:uniqueId val="{00000002-0BE2-4058-91E8-A4702C0B4E27}"/>
              </c:ext>
            </c:extLst>
          </c:dPt>
          <c:cat>
            <c:strRef>
              <c:f>Sheet1!$A$2:$A$4</c:f>
              <c:strCache>
                <c:ptCount val="3"/>
                <c:pt idx="0">
                  <c:v>1</c:v>
                </c:pt>
                <c:pt idx="1">
                  <c:v>2</c:v>
                </c:pt>
                <c:pt idx="2">
                  <c:v>3</c:v>
                </c:pt>
              </c:strCache>
            </c:strRef>
          </c:cat>
          <c:val>
            <c:numRef>
              <c:f>Sheet1!$B$2:$B$4</c:f>
              <c:numCache>
                <c:formatCode>General</c:formatCode>
                <c:ptCount val="3"/>
                <c:pt idx="0">
                  <c:v>1</c:v>
                </c:pt>
                <c:pt idx="1">
                  <c:v>1</c:v>
                </c:pt>
                <c:pt idx="2">
                  <c:v>0</c:v>
                </c:pt>
              </c:numCache>
            </c:numRef>
          </c:val>
          <c:smooth val="0"/>
          <c:extLst>
            <c:ext xmlns:c16="http://schemas.microsoft.com/office/drawing/2014/chart" uri="{C3380CC4-5D6E-409C-BE32-E72D297353CC}">
              <c16:uniqueId val="{00000003-0BE2-4058-91E8-A4702C0B4E27}"/>
            </c:ext>
          </c:extLst>
        </c:ser>
        <c:dLbls>
          <c:showLegendKey val="0"/>
          <c:showVal val="0"/>
          <c:showCatName val="0"/>
          <c:showSerName val="0"/>
          <c:showPercent val="0"/>
          <c:showBubbleSize val="0"/>
        </c:dLbls>
        <c:marker val="1"/>
        <c:smooth val="0"/>
        <c:axId val="16555402"/>
        <c:axId val="70123840"/>
      </c:lineChart>
      <c:catAx>
        <c:axId val="16555402"/>
        <c:scaling>
          <c:orientation val="minMax"/>
        </c:scaling>
        <c:delete val="0"/>
        <c:axPos val="b"/>
        <c:numFmt formatCode="General" sourceLinked="0"/>
        <c:majorTickMark val="none"/>
        <c:minorTickMark val="none"/>
        <c:tickLblPos val="none"/>
        <c:spPr>
          <a:noFill/>
          <a:ln w="9360">
            <a:noFill/>
            <a:prstDash val="sysDash"/>
            <a:round/>
          </a:ln>
        </c:spPr>
        <c:crossAx val="70123840"/>
        <c:crosses val="autoZero"/>
        <c:auto val="1"/>
        <c:lblAlgn val="ctr"/>
        <c:lblOffset val="100"/>
        <c:noMultiLvlLbl val="1"/>
      </c:catAx>
      <c:valAx>
        <c:axId val="70123840"/>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16555402"/>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BEBF-4D2B-9A47-F28C8CA0C963}"/>
              </c:ext>
            </c:extLst>
          </c:dPt>
          <c:dPt>
            <c:idx val="1"/>
            <c:marker>
              <c:symbol val="square"/>
              <c:size val="10"/>
            </c:marker>
            <c:bubble3D val="0"/>
            <c:extLst>
              <c:ext xmlns:c16="http://schemas.microsoft.com/office/drawing/2014/chart" uri="{C3380CC4-5D6E-409C-BE32-E72D297353CC}">
                <c16:uniqueId val="{00000001-BEBF-4D2B-9A47-F28C8CA0C963}"/>
              </c:ext>
            </c:extLst>
          </c:dPt>
          <c:dPt>
            <c:idx val="2"/>
            <c:bubble3D val="0"/>
            <c:extLst>
              <c:ext xmlns:c16="http://schemas.microsoft.com/office/drawing/2014/chart" uri="{C3380CC4-5D6E-409C-BE32-E72D297353CC}">
                <c16:uniqueId val="{00000002-BEBF-4D2B-9A47-F28C8CA0C963}"/>
              </c:ext>
            </c:extLst>
          </c:dPt>
          <c:cat>
            <c:strRef>
              <c:f>Sheet1!$A$2:$A$4</c:f>
              <c:strCache>
                <c:ptCount val="3"/>
                <c:pt idx="0">
                  <c:v>1</c:v>
                </c:pt>
                <c:pt idx="1">
                  <c:v>2</c:v>
                </c:pt>
                <c:pt idx="2">
                  <c:v>3</c:v>
                </c:pt>
              </c:strCache>
            </c:strRef>
          </c:cat>
          <c:val>
            <c:numRef>
              <c:f>Sheet1!$B$2:$B$4</c:f>
              <c:numCache>
                <c:formatCode>General</c:formatCode>
                <c:ptCount val="3"/>
                <c:pt idx="0">
                  <c:v>2</c:v>
                </c:pt>
                <c:pt idx="1">
                  <c:v>3</c:v>
                </c:pt>
                <c:pt idx="2">
                  <c:v>2</c:v>
                </c:pt>
              </c:numCache>
            </c:numRef>
          </c:val>
          <c:smooth val="0"/>
          <c:extLst>
            <c:ext xmlns:c16="http://schemas.microsoft.com/office/drawing/2014/chart" uri="{C3380CC4-5D6E-409C-BE32-E72D297353CC}">
              <c16:uniqueId val="{00000003-BEBF-4D2B-9A47-F28C8CA0C963}"/>
            </c:ext>
          </c:extLst>
        </c:ser>
        <c:dLbls>
          <c:showLegendKey val="0"/>
          <c:showVal val="0"/>
          <c:showCatName val="0"/>
          <c:showSerName val="0"/>
          <c:showPercent val="0"/>
          <c:showBubbleSize val="0"/>
        </c:dLbls>
        <c:marker val="1"/>
        <c:smooth val="0"/>
        <c:axId val="76501341"/>
        <c:axId val="67708964"/>
      </c:lineChart>
      <c:catAx>
        <c:axId val="76501341"/>
        <c:scaling>
          <c:orientation val="minMax"/>
        </c:scaling>
        <c:delete val="0"/>
        <c:axPos val="b"/>
        <c:numFmt formatCode="General" sourceLinked="0"/>
        <c:majorTickMark val="none"/>
        <c:minorTickMark val="none"/>
        <c:tickLblPos val="none"/>
        <c:spPr>
          <a:noFill/>
          <a:ln w="9360">
            <a:noFill/>
            <a:prstDash val="sysDash"/>
            <a:round/>
          </a:ln>
        </c:spPr>
        <c:crossAx val="67708964"/>
        <c:crosses val="autoZero"/>
        <c:auto val="1"/>
        <c:lblAlgn val="ctr"/>
        <c:lblOffset val="100"/>
        <c:noMultiLvlLbl val="1"/>
      </c:catAx>
      <c:valAx>
        <c:axId val="67708964"/>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76501341"/>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4B26-4962-9A3C-F42D60F2BF6E}"/>
              </c:ext>
            </c:extLst>
          </c:dPt>
          <c:dPt>
            <c:idx val="1"/>
            <c:marker>
              <c:symbol val="square"/>
              <c:size val="10"/>
            </c:marker>
            <c:bubble3D val="0"/>
            <c:extLst>
              <c:ext xmlns:c16="http://schemas.microsoft.com/office/drawing/2014/chart" uri="{C3380CC4-5D6E-409C-BE32-E72D297353CC}">
                <c16:uniqueId val="{00000001-4B26-4962-9A3C-F42D60F2BF6E}"/>
              </c:ext>
            </c:extLst>
          </c:dPt>
          <c:dPt>
            <c:idx val="2"/>
            <c:bubble3D val="0"/>
            <c:extLst>
              <c:ext xmlns:c16="http://schemas.microsoft.com/office/drawing/2014/chart" uri="{C3380CC4-5D6E-409C-BE32-E72D297353CC}">
                <c16:uniqueId val="{00000002-4B26-4962-9A3C-F42D60F2BF6E}"/>
              </c:ext>
            </c:extLst>
          </c:dPt>
          <c:cat>
            <c:strRef>
              <c:f>Sheet1!$A$2:$A$4</c:f>
              <c:strCache>
                <c:ptCount val="3"/>
                <c:pt idx="0">
                  <c:v>1</c:v>
                </c:pt>
                <c:pt idx="1">
                  <c:v>2</c:v>
                </c:pt>
                <c:pt idx="2">
                  <c:v>3</c:v>
                </c:pt>
              </c:strCache>
            </c:strRef>
          </c:cat>
          <c:val>
            <c:numRef>
              <c:f>Sheet1!$B$2:$B$4</c:f>
              <c:numCache>
                <c:formatCode>General</c:formatCode>
                <c:ptCount val="3"/>
                <c:pt idx="0">
                  <c:v>1</c:v>
                </c:pt>
                <c:pt idx="1">
                  <c:v>0</c:v>
                </c:pt>
                <c:pt idx="2">
                  <c:v>2</c:v>
                </c:pt>
              </c:numCache>
            </c:numRef>
          </c:val>
          <c:smooth val="0"/>
          <c:extLst>
            <c:ext xmlns:c16="http://schemas.microsoft.com/office/drawing/2014/chart" uri="{C3380CC4-5D6E-409C-BE32-E72D297353CC}">
              <c16:uniqueId val="{00000003-4B26-4962-9A3C-F42D60F2BF6E}"/>
            </c:ext>
          </c:extLst>
        </c:ser>
        <c:dLbls>
          <c:showLegendKey val="0"/>
          <c:showVal val="0"/>
          <c:showCatName val="0"/>
          <c:showSerName val="0"/>
          <c:showPercent val="0"/>
          <c:showBubbleSize val="0"/>
        </c:dLbls>
        <c:marker val="1"/>
        <c:smooth val="0"/>
        <c:axId val="11627756"/>
        <c:axId val="28060790"/>
      </c:lineChart>
      <c:catAx>
        <c:axId val="11627756"/>
        <c:scaling>
          <c:orientation val="minMax"/>
        </c:scaling>
        <c:delete val="0"/>
        <c:axPos val="b"/>
        <c:numFmt formatCode="General" sourceLinked="0"/>
        <c:majorTickMark val="none"/>
        <c:minorTickMark val="none"/>
        <c:tickLblPos val="none"/>
        <c:spPr>
          <a:noFill/>
          <a:ln w="9360">
            <a:noFill/>
            <a:prstDash val="sysDash"/>
            <a:round/>
          </a:ln>
        </c:spPr>
        <c:crossAx val="28060790"/>
        <c:crosses val="autoZero"/>
        <c:auto val="1"/>
        <c:lblAlgn val="ctr"/>
        <c:lblOffset val="100"/>
        <c:noMultiLvlLbl val="1"/>
      </c:catAx>
      <c:valAx>
        <c:axId val="28060790"/>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11627756"/>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61B1-4E87-B2B0-1E94468FB100}"/>
              </c:ext>
            </c:extLst>
          </c:dPt>
          <c:dPt>
            <c:idx val="1"/>
            <c:marker>
              <c:symbol val="square"/>
              <c:size val="10"/>
            </c:marker>
            <c:bubble3D val="0"/>
            <c:extLst>
              <c:ext xmlns:c16="http://schemas.microsoft.com/office/drawing/2014/chart" uri="{C3380CC4-5D6E-409C-BE32-E72D297353CC}">
                <c16:uniqueId val="{00000001-61B1-4E87-B2B0-1E94468FB100}"/>
              </c:ext>
            </c:extLst>
          </c:dPt>
          <c:dPt>
            <c:idx val="2"/>
            <c:bubble3D val="0"/>
            <c:extLst>
              <c:ext xmlns:c16="http://schemas.microsoft.com/office/drawing/2014/chart" uri="{C3380CC4-5D6E-409C-BE32-E72D297353CC}">
                <c16:uniqueId val="{00000002-61B1-4E87-B2B0-1E94468FB100}"/>
              </c:ext>
            </c:extLst>
          </c:dPt>
          <c:cat>
            <c:strRef>
              <c:f>Sheet1!$A$2:$A$4</c:f>
              <c:strCache>
                <c:ptCount val="3"/>
                <c:pt idx="0">
                  <c:v>1</c:v>
                </c:pt>
                <c:pt idx="1">
                  <c:v>2</c:v>
                </c:pt>
                <c:pt idx="2">
                  <c:v>3</c:v>
                </c:pt>
              </c:strCache>
            </c:strRef>
          </c:cat>
          <c:val>
            <c:numRef>
              <c:f>Sheet1!$B$2:$B$4</c:f>
              <c:numCache>
                <c:formatCode>General</c:formatCode>
                <c:ptCount val="3"/>
                <c:pt idx="0">
                  <c:v>3</c:v>
                </c:pt>
                <c:pt idx="1">
                  <c:v>2</c:v>
                </c:pt>
                <c:pt idx="2">
                  <c:v>2</c:v>
                </c:pt>
              </c:numCache>
            </c:numRef>
          </c:val>
          <c:smooth val="0"/>
          <c:extLst>
            <c:ext xmlns:c16="http://schemas.microsoft.com/office/drawing/2014/chart" uri="{C3380CC4-5D6E-409C-BE32-E72D297353CC}">
              <c16:uniqueId val="{00000003-61B1-4E87-B2B0-1E94468FB100}"/>
            </c:ext>
          </c:extLst>
        </c:ser>
        <c:dLbls>
          <c:showLegendKey val="0"/>
          <c:showVal val="0"/>
          <c:showCatName val="0"/>
          <c:showSerName val="0"/>
          <c:showPercent val="0"/>
          <c:showBubbleSize val="0"/>
        </c:dLbls>
        <c:marker val="1"/>
        <c:smooth val="0"/>
        <c:axId val="20704713"/>
        <c:axId val="71666682"/>
      </c:lineChart>
      <c:catAx>
        <c:axId val="20704713"/>
        <c:scaling>
          <c:orientation val="minMax"/>
        </c:scaling>
        <c:delete val="0"/>
        <c:axPos val="b"/>
        <c:numFmt formatCode="General" sourceLinked="0"/>
        <c:majorTickMark val="none"/>
        <c:minorTickMark val="none"/>
        <c:tickLblPos val="none"/>
        <c:spPr>
          <a:noFill/>
          <a:ln w="9360">
            <a:noFill/>
            <a:prstDash val="sysDash"/>
            <a:round/>
          </a:ln>
        </c:spPr>
        <c:crossAx val="71666682"/>
        <c:crosses val="autoZero"/>
        <c:auto val="1"/>
        <c:lblAlgn val="ctr"/>
        <c:lblOffset val="100"/>
        <c:noMultiLvlLbl val="1"/>
      </c:catAx>
      <c:valAx>
        <c:axId val="71666682"/>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20704713"/>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C9AF-4901-830A-6D0665A2E3D3}"/>
              </c:ext>
            </c:extLst>
          </c:dPt>
          <c:dPt>
            <c:idx val="1"/>
            <c:marker>
              <c:symbol val="square"/>
              <c:size val="10"/>
            </c:marker>
            <c:bubble3D val="0"/>
            <c:extLst>
              <c:ext xmlns:c16="http://schemas.microsoft.com/office/drawing/2014/chart" uri="{C3380CC4-5D6E-409C-BE32-E72D297353CC}">
                <c16:uniqueId val="{00000001-C9AF-4901-830A-6D0665A2E3D3}"/>
              </c:ext>
            </c:extLst>
          </c:dPt>
          <c:dPt>
            <c:idx val="2"/>
            <c:bubble3D val="0"/>
            <c:extLst>
              <c:ext xmlns:c16="http://schemas.microsoft.com/office/drawing/2014/chart" uri="{C3380CC4-5D6E-409C-BE32-E72D297353CC}">
                <c16:uniqueId val="{00000002-C9AF-4901-830A-6D0665A2E3D3}"/>
              </c:ext>
            </c:extLst>
          </c:dPt>
          <c:cat>
            <c:strRef>
              <c:f>Sheet1!$A$2:$A$4</c:f>
              <c:strCache>
                <c:ptCount val="3"/>
                <c:pt idx="0">
                  <c:v>1</c:v>
                </c:pt>
                <c:pt idx="1">
                  <c:v>2</c:v>
                </c:pt>
                <c:pt idx="2">
                  <c:v>3</c:v>
                </c:pt>
              </c:strCache>
            </c:strRef>
          </c:cat>
          <c:val>
            <c:numRef>
              <c:f>Sheet1!$B$2:$B$4</c:f>
              <c:numCache>
                <c:formatCode>General</c:formatCode>
                <c:ptCount val="3"/>
                <c:pt idx="0">
                  <c:v>0</c:v>
                </c:pt>
                <c:pt idx="1">
                  <c:v>2</c:v>
                </c:pt>
                <c:pt idx="2">
                  <c:v>1</c:v>
                </c:pt>
              </c:numCache>
            </c:numRef>
          </c:val>
          <c:smooth val="0"/>
          <c:extLst>
            <c:ext xmlns:c16="http://schemas.microsoft.com/office/drawing/2014/chart" uri="{C3380CC4-5D6E-409C-BE32-E72D297353CC}">
              <c16:uniqueId val="{00000003-C9AF-4901-830A-6D0665A2E3D3}"/>
            </c:ext>
          </c:extLst>
        </c:ser>
        <c:dLbls>
          <c:showLegendKey val="0"/>
          <c:showVal val="0"/>
          <c:showCatName val="0"/>
          <c:showSerName val="0"/>
          <c:showPercent val="0"/>
          <c:showBubbleSize val="0"/>
        </c:dLbls>
        <c:marker val="1"/>
        <c:smooth val="0"/>
        <c:axId val="92978718"/>
        <c:axId val="14980554"/>
      </c:lineChart>
      <c:catAx>
        <c:axId val="92978718"/>
        <c:scaling>
          <c:orientation val="minMax"/>
        </c:scaling>
        <c:delete val="0"/>
        <c:axPos val="b"/>
        <c:numFmt formatCode="General" sourceLinked="0"/>
        <c:majorTickMark val="none"/>
        <c:minorTickMark val="none"/>
        <c:tickLblPos val="none"/>
        <c:spPr>
          <a:noFill/>
          <a:ln w="9360">
            <a:noFill/>
            <a:prstDash val="sysDash"/>
            <a:round/>
          </a:ln>
        </c:spPr>
        <c:crossAx val="14980554"/>
        <c:crosses val="autoZero"/>
        <c:auto val="1"/>
        <c:lblAlgn val="ctr"/>
        <c:lblOffset val="100"/>
        <c:noMultiLvlLbl val="1"/>
      </c:catAx>
      <c:valAx>
        <c:axId val="14980554"/>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92978718"/>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4542-47DC-9135-0B14C35A7189}"/>
              </c:ext>
            </c:extLst>
          </c:dPt>
          <c:dPt>
            <c:idx val="1"/>
            <c:marker>
              <c:symbol val="square"/>
              <c:size val="10"/>
            </c:marker>
            <c:bubble3D val="0"/>
            <c:extLst>
              <c:ext xmlns:c16="http://schemas.microsoft.com/office/drawing/2014/chart" uri="{C3380CC4-5D6E-409C-BE32-E72D297353CC}">
                <c16:uniqueId val="{00000001-4542-47DC-9135-0B14C35A7189}"/>
              </c:ext>
            </c:extLst>
          </c:dPt>
          <c:dPt>
            <c:idx val="2"/>
            <c:bubble3D val="0"/>
            <c:extLst>
              <c:ext xmlns:c16="http://schemas.microsoft.com/office/drawing/2014/chart" uri="{C3380CC4-5D6E-409C-BE32-E72D297353CC}">
                <c16:uniqueId val="{00000002-4542-47DC-9135-0B14C35A7189}"/>
              </c:ext>
            </c:extLst>
          </c:dPt>
          <c:cat>
            <c:strRef>
              <c:f>Sheet1!$A$2:$A$4</c:f>
              <c:strCache>
                <c:ptCount val="3"/>
                <c:pt idx="0">
                  <c:v>1</c:v>
                </c:pt>
                <c:pt idx="1">
                  <c:v>2</c:v>
                </c:pt>
                <c:pt idx="2">
                  <c:v>3</c:v>
                </c:pt>
              </c:strCache>
            </c:strRef>
          </c:cat>
          <c:val>
            <c:numRef>
              <c:f>Sheet1!$B$2:$B$4</c:f>
              <c:numCache>
                <c:formatCode>General</c:formatCode>
                <c:ptCount val="3"/>
                <c:pt idx="0">
                  <c:v>2</c:v>
                </c:pt>
                <c:pt idx="1">
                  <c:v>2</c:v>
                </c:pt>
                <c:pt idx="2">
                  <c:v>1</c:v>
                </c:pt>
              </c:numCache>
            </c:numRef>
          </c:val>
          <c:smooth val="0"/>
          <c:extLst>
            <c:ext xmlns:c16="http://schemas.microsoft.com/office/drawing/2014/chart" uri="{C3380CC4-5D6E-409C-BE32-E72D297353CC}">
              <c16:uniqueId val="{00000003-4542-47DC-9135-0B14C35A7189}"/>
            </c:ext>
          </c:extLst>
        </c:ser>
        <c:dLbls>
          <c:showLegendKey val="0"/>
          <c:showVal val="0"/>
          <c:showCatName val="0"/>
          <c:showSerName val="0"/>
          <c:showPercent val="0"/>
          <c:showBubbleSize val="0"/>
        </c:dLbls>
        <c:marker val="1"/>
        <c:smooth val="0"/>
        <c:axId val="69348585"/>
        <c:axId val="77207741"/>
      </c:lineChart>
      <c:catAx>
        <c:axId val="69348585"/>
        <c:scaling>
          <c:orientation val="minMax"/>
        </c:scaling>
        <c:delete val="0"/>
        <c:axPos val="b"/>
        <c:numFmt formatCode="General" sourceLinked="0"/>
        <c:majorTickMark val="none"/>
        <c:minorTickMark val="none"/>
        <c:tickLblPos val="none"/>
        <c:spPr>
          <a:noFill/>
          <a:ln w="9360">
            <a:noFill/>
            <a:prstDash val="sysDash"/>
            <a:round/>
          </a:ln>
        </c:spPr>
        <c:crossAx val="77207741"/>
        <c:crosses val="autoZero"/>
        <c:auto val="1"/>
        <c:lblAlgn val="ctr"/>
        <c:lblOffset val="100"/>
        <c:noMultiLvlLbl val="1"/>
      </c:catAx>
      <c:valAx>
        <c:axId val="77207741"/>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69348585"/>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F65D-4F27-8314-93119FAE4ABB}"/>
              </c:ext>
            </c:extLst>
          </c:dPt>
          <c:dPt>
            <c:idx val="1"/>
            <c:marker>
              <c:symbol val="square"/>
              <c:size val="10"/>
            </c:marker>
            <c:bubble3D val="0"/>
            <c:extLst>
              <c:ext xmlns:c16="http://schemas.microsoft.com/office/drawing/2014/chart" uri="{C3380CC4-5D6E-409C-BE32-E72D297353CC}">
                <c16:uniqueId val="{00000001-F65D-4F27-8314-93119FAE4ABB}"/>
              </c:ext>
            </c:extLst>
          </c:dPt>
          <c:dPt>
            <c:idx val="2"/>
            <c:bubble3D val="0"/>
            <c:extLst>
              <c:ext xmlns:c16="http://schemas.microsoft.com/office/drawing/2014/chart" uri="{C3380CC4-5D6E-409C-BE32-E72D297353CC}">
                <c16:uniqueId val="{00000002-F65D-4F27-8314-93119FAE4ABB}"/>
              </c:ext>
            </c:extLst>
          </c:dPt>
          <c:cat>
            <c:strRef>
              <c:f>Sheet1!$A$2:$A$4</c:f>
              <c:strCache>
                <c:ptCount val="3"/>
                <c:pt idx="0">
                  <c:v>1</c:v>
                </c:pt>
                <c:pt idx="1">
                  <c:v>2</c:v>
                </c:pt>
                <c:pt idx="2">
                  <c:v>3</c:v>
                </c:pt>
              </c:strCache>
            </c:strRef>
          </c:cat>
          <c:val>
            <c:numRef>
              <c:f>Sheet1!$B$2:$B$4</c:f>
              <c:numCache>
                <c:formatCode>General</c:formatCode>
                <c:ptCount val="3"/>
                <c:pt idx="0">
                  <c:v>2</c:v>
                </c:pt>
                <c:pt idx="1">
                  <c:v>1</c:v>
                </c:pt>
                <c:pt idx="2">
                  <c:v>0</c:v>
                </c:pt>
              </c:numCache>
            </c:numRef>
          </c:val>
          <c:smooth val="0"/>
          <c:extLst>
            <c:ext xmlns:c16="http://schemas.microsoft.com/office/drawing/2014/chart" uri="{C3380CC4-5D6E-409C-BE32-E72D297353CC}">
              <c16:uniqueId val="{00000003-F65D-4F27-8314-93119FAE4ABB}"/>
            </c:ext>
          </c:extLst>
        </c:ser>
        <c:dLbls>
          <c:showLegendKey val="0"/>
          <c:showVal val="0"/>
          <c:showCatName val="0"/>
          <c:showSerName val="0"/>
          <c:showPercent val="0"/>
          <c:showBubbleSize val="0"/>
        </c:dLbls>
        <c:marker val="1"/>
        <c:smooth val="0"/>
        <c:axId val="96312139"/>
        <c:axId val="50652656"/>
      </c:lineChart>
      <c:catAx>
        <c:axId val="96312139"/>
        <c:scaling>
          <c:orientation val="minMax"/>
        </c:scaling>
        <c:delete val="0"/>
        <c:axPos val="b"/>
        <c:numFmt formatCode="General" sourceLinked="0"/>
        <c:majorTickMark val="none"/>
        <c:minorTickMark val="none"/>
        <c:tickLblPos val="none"/>
        <c:spPr>
          <a:noFill/>
          <a:ln w="9360">
            <a:noFill/>
            <a:prstDash val="sysDash"/>
            <a:round/>
          </a:ln>
        </c:spPr>
        <c:crossAx val="50652656"/>
        <c:crosses val="autoZero"/>
        <c:auto val="1"/>
        <c:lblAlgn val="ctr"/>
        <c:lblOffset val="100"/>
        <c:noMultiLvlLbl val="1"/>
      </c:catAx>
      <c:valAx>
        <c:axId val="50652656"/>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96312139"/>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255D-4A44-8A04-6FD1646071B9}"/>
              </c:ext>
            </c:extLst>
          </c:dPt>
          <c:dPt>
            <c:idx val="1"/>
            <c:marker>
              <c:symbol val="square"/>
              <c:size val="10"/>
            </c:marker>
            <c:bubble3D val="0"/>
            <c:extLst>
              <c:ext xmlns:c16="http://schemas.microsoft.com/office/drawing/2014/chart" uri="{C3380CC4-5D6E-409C-BE32-E72D297353CC}">
                <c16:uniqueId val="{00000001-255D-4A44-8A04-6FD1646071B9}"/>
              </c:ext>
            </c:extLst>
          </c:dPt>
          <c:dPt>
            <c:idx val="2"/>
            <c:bubble3D val="0"/>
            <c:extLst>
              <c:ext xmlns:c16="http://schemas.microsoft.com/office/drawing/2014/chart" uri="{C3380CC4-5D6E-409C-BE32-E72D297353CC}">
                <c16:uniqueId val="{00000002-255D-4A44-8A04-6FD1646071B9}"/>
              </c:ext>
            </c:extLst>
          </c:dPt>
          <c:cat>
            <c:strRef>
              <c:f>Sheet1!$A$2:$A$4</c:f>
              <c:strCache>
                <c:ptCount val="3"/>
                <c:pt idx="0">
                  <c:v>1</c:v>
                </c:pt>
                <c:pt idx="1">
                  <c:v>2</c:v>
                </c:pt>
                <c:pt idx="2">
                  <c:v>3</c:v>
                </c:pt>
              </c:strCache>
            </c:strRef>
          </c:cat>
          <c:val>
            <c:numRef>
              <c:f>Sheet1!$B$2:$B$4</c:f>
              <c:numCache>
                <c:formatCode>General</c:formatCode>
                <c:ptCount val="3"/>
                <c:pt idx="0">
                  <c:v>2</c:v>
                </c:pt>
                <c:pt idx="1">
                  <c:v>1</c:v>
                </c:pt>
                <c:pt idx="2">
                  <c:v>1</c:v>
                </c:pt>
              </c:numCache>
            </c:numRef>
          </c:val>
          <c:smooth val="0"/>
          <c:extLst>
            <c:ext xmlns:c16="http://schemas.microsoft.com/office/drawing/2014/chart" uri="{C3380CC4-5D6E-409C-BE32-E72D297353CC}">
              <c16:uniqueId val="{00000003-255D-4A44-8A04-6FD1646071B9}"/>
            </c:ext>
          </c:extLst>
        </c:ser>
        <c:dLbls>
          <c:showLegendKey val="0"/>
          <c:showVal val="0"/>
          <c:showCatName val="0"/>
          <c:showSerName val="0"/>
          <c:showPercent val="0"/>
          <c:showBubbleSize val="0"/>
        </c:dLbls>
        <c:marker val="1"/>
        <c:smooth val="0"/>
        <c:axId val="37538446"/>
        <c:axId val="77800911"/>
      </c:lineChart>
      <c:catAx>
        <c:axId val="37538446"/>
        <c:scaling>
          <c:orientation val="minMax"/>
        </c:scaling>
        <c:delete val="0"/>
        <c:axPos val="b"/>
        <c:numFmt formatCode="General" sourceLinked="0"/>
        <c:majorTickMark val="none"/>
        <c:minorTickMark val="none"/>
        <c:tickLblPos val="none"/>
        <c:spPr>
          <a:noFill/>
          <a:ln w="9360">
            <a:noFill/>
            <a:prstDash val="sysDash"/>
            <a:round/>
          </a:ln>
        </c:spPr>
        <c:crossAx val="77800911"/>
        <c:crosses val="autoZero"/>
        <c:auto val="1"/>
        <c:lblAlgn val="ctr"/>
        <c:lblOffset val="100"/>
        <c:noMultiLvlLbl val="1"/>
      </c:catAx>
      <c:valAx>
        <c:axId val="77800911"/>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37538446"/>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4B36-4127-B3FE-1EF309B96842}"/>
              </c:ext>
            </c:extLst>
          </c:dPt>
          <c:dPt>
            <c:idx val="1"/>
            <c:marker>
              <c:symbol val="square"/>
              <c:size val="10"/>
            </c:marker>
            <c:bubble3D val="0"/>
            <c:extLst>
              <c:ext xmlns:c16="http://schemas.microsoft.com/office/drawing/2014/chart" uri="{C3380CC4-5D6E-409C-BE32-E72D297353CC}">
                <c16:uniqueId val="{00000001-4B36-4127-B3FE-1EF309B96842}"/>
              </c:ext>
            </c:extLst>
          </c:dPt>
          <c:dPt>
            <c:idx val="2"/>
            <c:marker>
              <c:symbol val="none"/>
            </c:marker>
            <c:bubble3D val="0"/>
            <c:spPr>
              <a:ln w="0">
                <a:noFill/>
                <a:round/>
              </a:ln>
            </c:spPr>
            <c:extLst>
              <c:ext xmlns:c16="http://schemas.microsoft.com/office/drawing/2014/chart" uri="{C3380CC4-5D6E-409C-BE32-E72D297353CC}">
                <c16:uniqueId val="{00000003-4B36-4127-B3FE-1EF309B96842}"/>
              </c:ext>
            </c:extLst>
          </c:dPt>
          <c:cat>
            <c:strRef>
              <c:f>Sheet1!$A$2:$A$4</c:f>
              <c:strCache>
                <c:ptCount val="3"/>
                <c:pt idx="0">
                  <c:v>1</c:v>
                </c:pt>
                <c:pt idx="1">
                  <c:v>2</c:v>
                </c:pt>
                <c:pt idx="2">
                  <c:v>3</c:v>
                </c:pt>
              </c:strCache>
            </c:strRef>
          </c:cat>
          <c:val>
            <c:numRef>
              <c:f>Sheet1!$B$2:$B$4</c:f>
              <c:numCache>
                <c:formatCode>General</c:formatCode>
                <c:ptCount val="3"/>
                <c:pt idx="0">
                  <c:v>1</c:v>
                </c:pt>
                <c:pt idx="1">
                  <c:v>0</c:v>
                </c:pt>
                <c:pt idx="2">
                  <c:v>0</c:v>
                </c:pt>
              </c:numCache>
            </c:numRef>
          </c:val>
          <c:smooth val="0"/>
          <c:extLst>
            <c:ext xmlns:c16="http://schemas.microsoft.com/office/drawing/2014/chart" uri="{C3380CC4-5D6E-409C-BE32-E72D297353CC}">
              <c16:uniqueId val="{00000004-4B36-4127-B3FE-1EF309B96842}"/>
            </c:ext>
          </c:extLst>
        </c:ser>
        <c:dLbls>
          <c:showLegendKey val="0"/>
          <c:showVal val="0"/>
          <c:showCatName val="0"/>
          <c:showSerName val="0"/>
          <c:showPercent val="0"/>
          <c:showBubbleSize val="0"/>
        </c:dLbls>
        <c:marker val="1"/>
        <c:smooth val="0"/>
        <c:axId val="37741371"/>
        <c:axId val="98486746"/>
      </c:lineChart>
      <c:catAx>
        <c:axId val="37741371"/>
        <c:scaling>
          <c:orientation val="minMax"/>
        </c:scaling>
        <c:delete val="0"/>
        <c:axPos val="b"/>
        <c:numFmt formatCode="General" sourceLinked="0"/>
        <c:majorTickMark val="none"/>
        <c:minorTickMark val="none"/>
        <c:tickLblPos val="none"/>
        <c:spPr>
          <a:noFill/>
          <a:ln w="9360">
            <a:noFill/>
            <a:prstDash val="sysDash"/>
            <a:round/>
          </a:ln>
        </c:spPr>
        <c:crossAx val="98486746"/>
        <c:crosses val="autoZero"/>
        <c:auto val="1"/>
        <c:lblAlgn val="ctr"/>
        <c:lblOffset val="100"/>
        <c:noMultiLvlLbl val="1"/>
      </c:catAx>
      <c:valAx>
        <c:axId val="98486746"/>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37741371"/>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marker>
              <c:symbol val="none"/>
            </c:marker>
            <c:bubble3D val="0"/>
            <c:spPr>
              <a:ln w="0">
                <a:noFill/>
                <a:round/>
              </a:ln>
            </c:spPr>
            <c:extLst>
              <c:ext xmlns:c16="http://schemas.microsoft.com/office/drawing/2014/chart" uri="{C3380CC4-5D6E-409C-BE32-E72D297353CC}">
                <c16:uniqueId val="{00000001-AAF3-4999-9B98-FFB73212BB7E}"/>
              </c:ext>
            </c:extLst>
          </c:dPt>
          <c:dPt>
            <c:idx val="1"/>
            <c:marker>
              <c:symbol val="square"/>
              <c:size val="10"/>
            </c:marker>
            <c:bubble3D val="0"/>
            <c:spPr>
              <a:ln w="0">
                <a:noFill/>
                <a:round/>
              </a:ln>
            </c:spPr>
            <c:extLst>
              <c:ext xmlns:c16="http://schemas.microsoft.com/office/drawing/2014/chart" uri="{C3380CC4-5D6E-409C-BE32-E72D297353CC}">
                <c16:uniqueId val="{00000003-AAF3-4999-9B98-FFB73212BB7E}"/>
              </c:ext>
            </c:extLst>
          </c:dPt>
          <c:dPt>
            <c:idx val="2"/>
            <c:bubble3D val="0"/>
            <c:extLst>
              <c:ext xmlns:c16="http://schemas.microsoft.com/office/drawing/2014/chart" uri="{C3380CC4-5D6E-409C-BE32-E72D297353CC}">
                <c16:uniqueId val="{00000004-AAF3-4999-9B98-FFB73212BB7E}"/>
              </c:ext>
            </c:extLst>
          </c:dPt>
          <c:cat>
            <c:strRef>
              <c:f>Sheet1!$A$2:$A$4</c:f>
              <c:strCache>
                <c:ptCount val="3"/>
                <c:pt idx="0">
                  <c:v>1</c:v>
                </c:pt>
                <c:pt idx="1">
                  <c:v>2</c:v>
                </c:pt>
                <c:pt idx="2">
                  <c:v>3</c:v>
                </c:pt>
              </c:strCache>
            </c:strRef>
          </c:cat>
          <c:val>
            <c:numRef>
              <c:f>Sheet1!$B$2:$B$4</c:f>
              <c:numCache>
                <c:formatCode>General</c:formatCode>
                <c:ptCount val="3"/>
                <c:pt idx="0">
                  <c:v>0</c:v>
                </c:pt>
                <c:pt idx="1">
                  <c:v>1</c:v>
                </c:pt>
                <c:pt idx="2">
                  <c:v>1</c:v>
                </c:pt>
              </c:numCache>
            </c:numRef>
          </c:val>
          <c:smooth val="0"/>
          <c:extLst>
            <c:ext xmlns:c16="http://schemas.microsoft.com/office/drawing/2014/chart" uri="{C3380CC4-5D6E-409C-BE32-E72D297353CC}">
              <c16:uniqueId val="{00000005-AAF3-4999-9B98-FFB73212BB7E}"/>
            </c:ext>
          </c:extLst>
        </c:ser>
        <c:dLbls>
          <c:showLegendKey val="0"/>
          <c:showVal val="0"/>
          <c:showCatName val="0"/>
          <c:showSerName val="0"/>
          <c:showPercent val="0"/>
          <c:showBubbleSize val="0"/>
        </c:dLbls>
        <c:marker val="1"/>
        <c:smooth val="0"/>
        <c:axId val="87774783"/>
        <c:axId val="24862783"/>
      </c:lineChart>
      <c:catAx>
        <c:axId val="87774783"/>
        <c:scaling>
          <c:orientation val="minMax"/>
        </c:scaling>
        <c:delete val="0"/>
        <c:axPos val="b"/>
        <c:numFmt formatCode="General" sourceLinked="0"/>
        <c:majorTickMark val="none"/>
        <c:minorTickMark val="none"/>
        <c:tickLblPos val="none"/>
        <c:spPr>
          <a:noFill/>
          <a:ln w="9360">
            <a:noFill/>
            <a:prstDash val="sysDash"/>
            <a:round/>
          </a:ln>
        </c:spPr>
        <c:crossAx val="24862783"/>
        <c:crosses val="autoZero"/>
        <c:auto val="1"/>
        <c:lblAlgn val="ctr"/>
        <c:lblOffset val="100"/>
        <c:noMultiLvlLbl val="1"/>
      </c:catAx>
      <c:valAx>
        <c:axId val="24862783"/>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87774783"/>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B541-411D-A6CB-EC1614313AC5}"/>
              </c:ext>
            </c:extLst>
          </c:dPt>
          <c:dPt>
            <c:idx val="1"/>
            <c:marker>
              <c:symbol val="square"/>
              <c:size val="10"/>
            </c:marker>
            <c:bubble3D val="0"/>
            <c:extLst>
              <c:ext xmlns:c16="http://schemas.microsoft.com/office/drawing/2014/chart" uri="{C3380CC4-5D6E-409C-BE32-E72D297353CC}">
                <c16:uniqueId val="{00000001-B541-411D-A6CB-EC1614313AC5}"/>
              </c:ext>
            </c:extLst>
          </c:dPt>
          <c:dPt>
            <c:idx val="2"/>
            <c:marker>
              <c:symbol val="none"/>
            </c:marker>
            <c:bubble3D val="0"/>
            <c:spPr>
              <a:ln w="0">
                <a:noFill/>
                <a:round/>
              </a:ln>
            </c:spPr>
            <c:extLst>
              <c:ext xmlns:c16="http://schemas.microsoft.com/office/drawing/2014/chart" uri="{C3380CC4-5D6E-409C-BE32-E72D297353CC}">
                <c16:uniqueId val="{00000003-B541-411D-A6CB-EC1614313AC5}"/>
              </c:ext>
            </c:extLst>
          </c:dPt>
          <c:cat>
            <c:strRef>
              <c:f>Sheet1!$A$2:$A$4</c:f>
              <c:strCache>
                <c:ptCount val="3"/>
                <c:pt idx="0">
                  <c:v>1</c:v>
                </c:pt>
                <c:pt idx="1">
                  <c:v>2</c:v>
                </c:pt>
                <c:pt idx="2">
                  <c:v>3</c:v>
                </c:pt>
              </c:strCache>
            </c:strRef>
          </c:cat>
          <c:val>
            <c:numRef>
              <c:f>Sheet1!$B$2:$B$4</c:f>
              <c:numCache>
                <c:formatCode>General</c:formatCode>
                <c:ptCount val="3"/>
                <c:pt idx="0">
                  <c:v>1</c:v>
                </c:pt>
                <c:pt idx="1">
                  <c:v>1</c:v>
                </c:pt>
                <c:pt idx="2">
                  <c:v>0</c:v>
                </c:pt>
              </c:numCache>
            </c:numRef>
          </c:val>
          <c:smooth val="0"/>
          <c:extLst>
            <c:ext xmlns:c16="http://schemas.microsoft.com/office/drawing/2014/chart" uri="{C3380CC4-5D6E-409C-BE32-E72D297353CC}">
              <c16:uniqueId val="{00000004-B541-411D-A6CB-EC1614313AC5}"/>
            </c:ext>
          </c:extLst>
        </c:ser>
        <c:dLbls>
          <c:showLegendKey val="0"/>
          <c:showVal val="0"/>
          <c:showCatName val="0"/>
          <c:showSerName val="0"/>
          <c:showPercent val="0"/>
          <c:showBubbleSize val="0"/>
        </c:dLbls>
        <c:marker val="1"/>
        <c:smooth val="0"/>
        <c:axId val="35746887"/>
        <c:axId val="94637092"/>
      </c:lineChart>
      <c:catAx>
        <c:axId val="35746887"/>
        <c:scaling>
          <c:orientation val="minMax"/>
        </c:scaling>
        <c:delete val="0"/>
        <c:axPos val="b"/>
        <c:numFmt formatCode="General" sourceLinked="0"/>
        <c:majorTickMark val="none"/>
        <c:minorTickMark val="none"/>
        <c:tickLblPos val="none"/>
        <c:spPr>
          <a:noFill/>
          <a:ln w="9360">
            <a:noFill/>
            <a:prstDash val="sysDash"/>
            <a:round/>
          </a:ln>
        </c:spPr>
        <c:crossAx val="94637092"/>
        <c:crosses val="autoZero"/>
        <c:auto val="1"/>
        <c:lblAlgn val="ctr"/>
        <c:lblOffset val="100"/>
        <c:noMultiLvlLbl val="1"/>
      </c:catAx>
      <c:valAx>
        <c:axId val="94637092"/>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35746887"/>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Tangible Line Fit  Plot</a:t>
            </a:r>
          </a:p>
        </c:rich>
      </c:tx>
      <c:overlay val="0"/>
    </c:title>
    <c:autoTitleDeleted val="0"/>
    <c:plotArea>
      <c:layout/>
      <c:scatterChart>
        <c:scatterStyle val="lineMarker"/>
        <c:varyColors val="0"/>
        <c:ser>
          <c:idx val="0"/>
          <c:order val="0"/>
          <c:tx>
            <c:v>Overall Satisfaction</c:v>
          </c:tx>
          <c:spPr>
            <a:ln w="28575">
              <a:noFill/>
            </a:ln>
          </c:spPr>
          <c:xVal>
            <c:numRef>
              <c:f>BurgerKing!$CN$4:$CN$34</c:f>
              <c:numCache>
                <c:formatCode>0.00</c:formatCode>
                <c:ptCount val="31"/>
                <c:pt idx="0">
                  <c:v>-1.1666666666666667</c:v>
                </c:pt>
                <c:pt idx="1">
                  <c:v>-0.83333333333333337</c:v>
                </c:pt>
                <c:pt idx="2">
                  <c:v>0</c:v>
                </c:pt>
                <c:pt idx="3">
                  <c:v>0.33333333333333331</c:v>
                </c:pt>
                <c:pt idx="4">
                  <c:v>-1.6666666666666667</c:v>
                </c:pt>
                <c:pt idx="5">
                  <c:v>-0.66666666666666663</c:v>
                </c:pt>
                <c:pt idx="6">
                  <c:v>0.16666666666666666</c:v>
                </c:pt>
                <c:pt idx="7">
                  <c:v>-1.3333333333333333</c:v>
                </c:pt>
                <c:pt idx="8">
                  <c:v>-0.66666666666666663</c:v>
                </c:pt>
                <c:pt idx="9">
                  <c:v>0.16666666666666666</c:v>
                </c:pt>
                <c:pt idx="10">
                  <c:v>-1.5</c:v>
                </c:pt>
                <c:pt idx="11">
                  <c:v>0</c:v>
                </c:pt>
                <c:pt idx="12">
                  <c:v>0.66666666666666663</c:v>
                </c:pt>
                <c:pt idx="13">
                  <c:v>-1.1666666666666667</c:v>
                </c:pt>
                <c:pt idx="14">
                  <c:v>-0.66666666666666663</c:v>
                </c:pt>
                <c:pt idx="15">
                  <c:v>0.66666666666666663</c:v>
                </c:pt>
                <c:pt idx="16">
                  <c:v>-0.66666666666666663</c:v>
                </c:pt>
                <c:pt idx="17">
                  <c:v>-0.83333333333333337</c:v>
                </c:pt>
                <c:pt idx="18">
                  <c:v>0.33333333333333331</c:v>
                </c:pt>
                <c:pt idx="19">
                  <c:v>-1</c:v>
                </c:pt>
                <c:pt idx="20">
                  <c:v>-0.33333333333333331</c:v>
                </c:pt>
                <c:pt idx="21">
                  <c:v>0.16666666666666666</c:v>
                </c:pt>
                <c:pt idx="22">
                  <c:v>-1</c:v>
                </c:pt>
                <c:pt idx="23">
                  <c:v>-1.1666666666666667</c:v>
                </c:pt>
                <c:pt idx="24">
                  <c:v>0.83333333333333337</c:v>
                </c:pt>
                <c:pt idx="25">
                  <c:v>-1.5</c:v>
                </c:pt>
                <c:pt idx="26">
                  <c:v>-0.16666666666666666</c:v>
                </c:pt>
                <c:pt idx="27">
                  <c:v>0.33333333333333331</c:v>
                </c:pt>
                <c:pt idx="28">
                  <c:v>-0.5</c:v>
                </c:pt>
                <c:pt idx="29">
                  <c:v>-0.66666666666666663</c:v>
                </c:pt>
                <c:pt idx="30">
                  <c:v>-0.16666666666666666</c:v>
                </c:pt>
              </c:numCache>
            </c:numRef>
          </c:xVal>
          <c:yVal>
            <c:numRef>
              <c:f>BurgerKing!$CU$4:$CU$34</c:f>
              <c:numCache>
                <c:formatCode>General</c:formatCode>
                <c:ptCount val="31"/>
                <c:pt idx="0">
                  <c:v>7</c:v>
                </c:pt>
                <c:pt idx="1">
                  <c:v>6</c:v>
                </c:pt>
                <c:pt idx="2">
                  <c:v>7</c:v>
                </c:pt>
                <c:pt idx="3">
                  <c:v>7</c:v>
                </c:pt>
                <c:pt idx="4">
                  <c:v>4</c:v>
                </c:pt>
                <c:pt idx="5">
                  <c:v>9</c:v>
                </c:pt>
                <c:pt idx="6">
                  <c:v>6</c:v>
                </c:pt>
                <c:pt idx="7">
                  <c:v>3</c:v>
                </c:pt>
                <c:pt idx="8">
                  <c:v>3</c:v>
                </c:pt>
                <c:pt idx="9">
                  <c:v>7</c:v>
                </c:pt>
                <c:pt idx="10">
                  <c:v>4</c:v>
                </c:pt>
                <c:pt idx="11">
                  <c:v>7</c:v>
                </c:pt>
                <c:pt idx="12">
                  <c:v>4</c:v>
                </c:pt>
                <c:pt idx="13">
                  <c:v>6</c:v>
                </c:pt>
                <c:pt idx="14">
                  <c:v>4</c:v>
                </c:pt>
                <c:pt idx="15">
                  <c:v>9</c:v>
                </c:pt>
                <c:pt idx="16">
                  <c:v>9</c:v>
                </c:pt>
                <c:pt idx="17">
                  <c:v>6</c:v>
                </c:pt>
                <c:pt idx="18">
                  <c:v>4</c:v>
                </c:pt>
                <c:pt idx="19">
                  <c:v>4</c:v>
                </c:pt>
                <c:pt idx="20">
                  <c:v>9</c:v>
                </c:pt>
                <c:pt idx="21">
                  <c:v>6</c:v>
                </c:pt>
                <c:pt idx="22">
                  <c:v>10</c:v>
                </c:pt>
                <c:pt idx="23">
                  <c:v>7</c:v>
                </c:pt>
                <c:pt idx="24">
                  <c:v>7</c:v>
                </c:pt>
                <c:pt idx="25">
                  <c:v>7</c:v>
                </c:pt>
                <c:pt idx="26">
                  <c:v>7</c:v>
                </c:pt>
                <c:pt idx="27">
                  <c:v>10</c:v>
                </c:pt>
                <c:pt idx="28">
                  <c:v>7</c:v>
                </c:pt>
                <c:pt idx="29">
                  <c:v>10</c:v>
                </c:pt>
                <c:pt idx="30">
                  <c:v>7</c:v>
                </c:pt>
              </c:numCache>
            </c:numRef>
          </c:yVal>
          <c:smooth val="0"/>
          <c:extLst>
            <c:ext xmlns:c16="http://schemas.microsoft.com/office/drawing/2014/chart" uri="{C3380CC4-5D6E-409C-BE32-E72D297353CC}">
              <c16:uniqueId val="{00000000-EA11-4E0E-8941-BE6B4F0E3080}"/>
            </c:ext>
          </c:extLst>
        </c:ser>
        <c:ser>
          <c:idx val="1"/>
          <c:order val="1"/>
          <c:tx>
            <c:v>Predicted Overall Satisfaction</c:v>
          </c:tx>
          <c:spPr>
            <a:ln w="28575">
              <a:noFill/>
            </a:ln>
          </c:spPr>
          <c:xVal>
            <c:numRef>
              <c:f>BurgerKing!$CN$4:$CN$34</c:f>
              <c:numCache>
                <c:formatCode>0.00</c:formatCode>
                <c:ptCount val="31"/>
                <c:pt idx="0">
                  <c:v>-1.1666666666666667</c:v>
                </c:pt>
                <c:pt idx="1">
                  <c:v>-0.83333333333333337</c:v>
                </c:pt>
                <c:pt idx="2">
                  <c:v>0</c:v>
                </c:pt>
                <c:pt idx="3">
                  <c:v>0.33333333333333331</c:v>
                </c:pt>
                <c:pt idx="4">
                  <c:v>-1.6666666666666667</c:v>
                </c:pt>
                <c:pt idx="5">
                  <c:v>-0.66666666666666663</c:v>
                </c:pt>
                <c:pt idx="6">
                  <c:v>0.16666666666666666</c:v>
                </c:pt>
                <c:pt idx="7">
                  <c:v>-1.3333333333333333</c:v>
                </c:pt>
                <c:pt idx="8">
                  <c:v>-0.66666666666666663</c:v>
                </c:pt>
                <c:pt idx="9">
                  <c:v>0.16666666666666666</c:v>
                </c:pt>
                <c:pt idx="10">
                  <c:v>-1.5</c:v>
                </c:pt>
                <c:pt idx="11">
                  <c:v>0</c:v>
                </c:pt>
                <c:pt idx="12">
                  <c:v>0.66666666666666663</c:v>
                </c:pt>
                <c:pt idx="13">
                  <c:v>-1.1666666666666667</c:v>
                </c:pt>
                <c:pt idx="14">
                  <c:v>-0.66666666666666663</c:v>
                </c:pt>
                <c:pt idx="15">
                  <c:v>0.66666666666666663</c:v>
                </c:pt>
                <c:pt idx="16">
                  <c:v>-0.66666666666666663</c:v>
                </c:pt>
                <c:pt idx="17">
                  <c:v>-0.83333333333333337</c:v>
                </c:pt>
                <c:pt idx="18">
                  <c:v>0.33333333333333331</c:v>
                </c:pt>
                <c:pt idx="19">
                  <c:v>-1</c:v>
                </c:pt>
                <c:pt idx="20">
                  <c:v>-0.33333333333333331</c:v>
                </c:pt>
                <c:pt idx="21">
                  <c:v>0.16666666666666666</c:v>
                </c:pt>
                <c:pt idx="22">
                  <c:v>-1</c:v>
                </c:pt>
                <c:pt idx="23">
                  <c:v>-1.1666666666666667</c:v>
                </c:pt>
                <c:pt idx="24">
                  <c:v>0.83333333333333337</c:v>
                </c:pt>
                <c:pt idx="25">
                  <c:v>-1.5</c:v>
                </c:pt>
                <c:pt idx="26">
                  <c:v>-0.16666666666666666</c:v>
                </c:pt>
                <c:pt idx="27">
                  <c:v>0.33333333333333331</c:v>
                </c:pt>
                <c:pt idx="28">
                  <c:v>-0.5</c:v>
                </c:pt>
                <c:pt idx="29">
                  <c:v>-0.66666666666666663</c:v>
                </c:pt>
                <c:pt idx="30">
                  <c:v>-0.16666666666666666</c:v>
                </c:pt>
              </c:numCache>
            </c:numRef>
          </c:xVal>
          <c:yVal>
            <c:numRef>
              <c:f>BurgerKing!$CZ$35:$CZ$65</c:f>
              <c:numCache>
                <c:formatCode>General</c:formatCode>
                <c:ptCount val="31"/>
                <c:pt idx="0">
                  <c:v>4.2703381010741959</c:v>
                </c:pt>
                <c:pt idx="1">
                  <c:v>6.75454285719578</c:v>
                </c:pt>
                <c:pt idx="2">
                  <c:v>6.8231491484430462</c:v>
                </c:pt>
                <c:pt idx="3">
                  <c:v>7.0304597939310618</c:v>
                </c:pt>
                <c:pt idx="4">
                  <c:v>4.5991071839984885</c:v>
                </c:pt>
                <c:pt idx="5">
                  <c:v>6.5747142887627499</c:v>
                </c:pt>
                <c:pt idx="6">
                  <c:v>7.0334472246254212</c:v>
                </c:pt>
                <c:pt idx="7">
                  <c:v>4.1777552552632784</c:v>
                </c:pt>
                <c:pt idx="8">
                  <c:v>7.5548748012407323</c:v>
                </c:pt>
                <c:pt idx="9">
                  <c:v>7.0113742019485521</c:v>
                </c:pt>
                <c:pt idx="10">
                  <c:v>5.5547804251663893</c:v>
                </c:pt>
                <c:pt idx="11">
                  <c:v>7.2650686009124952</c:v>
                </c:pt>
                <c:pt idx="12">
                  <c:v>6.3043172345840626</c:v>
                </c:pt>
                <c:pt idx="13">
                  <c:v>6.6750148696405951</c:v>
                </c:pt>
                <c:pt idx="14">
                  <c:v>3.8387119437941326</c:v>
                </c:pt>
                <c:pt idx="15">
                  <c:v>7.7624597233698722</c:v>
                </c:pt>
                <c:pt idx="16">
                  <c:v>8.0858577394020124</c:v>
                </c:pt>
                <c:pt idx="17">
                  <c:v>6.7987448631619802</c:v>
                </c:pt>
                <c:pt idx="18">
                  <c:v>3.3915839342406064</c:v>
                </c:pt>
                <c:pt idx="19">
                  <c:v>3.7149819502727475</c:v>
                </c:pt>
                <c:pt idx="20">
                  <c:v>8.2095877329233993</c:v>
                </c:pt>
                <c:pt idx="21">
                  <c:v>6.3516168536084532</c:v>
                </c:pt>
                <c:pt idx="22">
                  <c:v>9.1108300359992853</c:v>
                </c:pt>
                <c:pt idx="23">
                  <c:v>6.233439492052482</c:v>
                </c:pt>
                <c:pt idx="24">
                  <c:v>7.0615675627615424</c:v>
                </c:pt>
                <c:pt idx="25">
                  <c:v>6.109709498531096</c:v>
                </c:pt>
                <c:pt idx="26">
                  <c:v>7.5086955723150677</c:v>
                </c:pt>
                <c:pt idx="27">
                  <c:v>8.7874320199671434</c:v>
                </c:pt>
                <c:pt idx="28">
                  <c:v>7.3849655787936825</c:v>
                </c:pt>
                <c:pt idx="29">
                  <c:v>9.2345600295206687</c:v>
                </c:pt>
                <c:pt idx="30">
                  <c:v>5.7863114824989559</c:v>
                </c:pt>
              </c:numCache>
            </c:numRef>
          </c:yVal>
          <c:smooth val="0"/>
          <c:extLst>
            <c:ext xmlns:c16="http://schemas.microsoft.com/office/drawing/2014/chart" uri="{C3380CC4-5D6E-409C-BE32-E72D297353CC}">
              <c16:uniqueId val="{00000001-EA11-4E0E-8941-BE6B4F0E3080}"/>
            </c:ext>
          </c:extLst>
        </c:ser>
        <c:dLbls>
          <c:showLegendKey val="0"/>
          <c:showVal val="0"/>
          <c:showCatName val="0"/>
          <c:showSerName val="0"/>
          <c:showPercent val="0"/>
          <c:showBubbleSize val="0"/>
        </c:dLbls>
        <c:axId val="376098175"/>
        <c:axId val="293331727"/>
      </c:scatterChart>
      <c:valAx>
        <c:axId val="376098175"/>
        <c:scaling>
          <c:orientation val="minMax"/>
        </c:scaling>
        <c:delete val="0"/>
        <c:axPos val="b"/>
        <c:title>
          <c:tx>
            <c:rich>
              <a:bodyPr/>
              <a:lstStyle/>
              <a:p>
                <a:pPr>
                  <a:defRPr/>
                </a:pPr>
                <a:r>
                  <a:rPr lang="en-US"/>
                  <a:t>Tangible</a:t>
                </a:r>
              </a:p>
            </c:rich>
          </c:tx>
          <c:overlay val="0"/>
        </c:title>
        <c:numFmt formatCode="0.00" sourceLinked="1"/>
        <c:majorTickMark val="out"/>
        <c:minorTickMark val="none"/>
        <c:tickLblPos val="nextTo"/>
        <c:crossAx val="293331727"/>
        <c:crosses val="autoZero"/>
        <c:crossBetween val="midCat"/>
      </c:valAx>
      <c:valAx>
        <c:axId val="293331727"/>
        <c:scaling>
          <c:orientation val="minMax"/>
        </c:scaling>
        <c:delete val="0"/>
        <c:axPos val="l"/>
        <c:title>
          <c:tx>
            <c:rich>
              <a:bodyPr/>
              <a:lstStyle/>
              <a:p>
                <a:pPr>
                  <a:defRPr/>
                </a:pPr>
                <a:r>
                  <a:rPr lang="en-US"/>
                  <a:t>Overall Satisfaction</a:t>
                </a:r>
              </a:p>
            </c:rich>
          </c:tx>
          <c:overlay val="0"/>
        </c:title>
        <c:numFmt formatCode="General" sourceLinked="1"/>
        <c:majorTickMark val="out"/>
        <c:minorTickMark val="none"/>
        <c:tickLblPos val="nextTo"/>
        <c:crossAx val="376098175"/>
        <c:crosses val="autoZero"/>
        <c:crossBetween val="midCat"/>
      </c:valAx>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Reliability Line Fit  Plot</a:t>
            </a:r>
          </a:p>
        </c:rich>
      </c:tx>
      <c:layout>
        <c:manualLayout>
          <c:xMode val="edge"/>
          <c:yMode val="edge"/>
          <c:x val="0.18061540612315222"/>
          <c:y val="3.2820509286438197E-2"/>
        </c:manualLayout>
      </c:layout>
      <c:overlay val="0"/>
    </c:title>
    <c:autoTitleDeleted val="0"/>
    <c:plotArea>
      <c:layout/>
      <c:scatterChart>
        <c:scatterStyle val="lineMarker"/>
        <c:varyColors val="0"/>
        <c:ser>
          <c:idx val="0"/>
          <c:order val="0"/>
          <c:tx>
            <c:v>Overall Satisfaction</c:v>
          </c:tx>
          <c:spPr>
            <a:ln w="28575">
              <a:noFill/>
            </a:ln>
          </c:spPr>
          <c:xVal>
            <c:numRef>
              <c:f>BurgerKing!$CO$4:$CO$34</c:f>
              <c:numCache>
                <c:formatCode>0.00</c:formatCode>
                <c:ptCount val="31"/>
                <c:pt idx="0">
                  <c:v>-1.6666666666666667</c:v>
                </c:pt>
                <c:pt idx="1">
                  <c:v>-1.3333333333333333</c:v>
                </c:pt>
                <c:pt idx="2">
                  <c:v>-1.5</c:v>
                </c:pt>
                <c:pt idx="3">
                  <c:v>-1</c:v>
                </c:pt>
                <c:pt idx="4">
                  <c:v>0.5</c:v>
                </c:pt>
                <c:pt idx="5">
                  <c:v>-1</c:v>
                </c:pt>
                <c:pt idx="6">
                  <c:v>-0.66666666666666663</c:v>
                </c:pt>
                <c:pt idx="7">
                  <c:v>-2.1666666666666665</c:v>
                </c:pt>
                <c:pt idx="8">
                  <c:v>-1.5</c:v>
                </c:pt>
                <c:pt idx="9">
                  <c:v>-1.5</c:v>
                </c:pt>
                <c:pt idx="10">
                  <c:v>-1.1666666666666667</c:v>
                </c:pt>
                <c:pt idx="11">
                  <c:v>-0.33333333333333331</c:v>
                </c:pt>
                <c:pt idx="12">
                  <c:v>-1.5</c:v>
                </c:pt>
                <c:pt idx="13">
                  <c:v>-0.5</c:v>
                </c:pt>
                <c:pt idx="14">
                  <c:v>-0.16666666666666666</c:v>
                </c:pt>
                <c:pt idx="15">
                  <c:v>0.16666666666666666</c:v>
                </c:pt>
                <c:pt idx="16">
                  <c:v>-0.16666666666666666</c:v>
                </c:pt>
                <c:pt idx="17">
                  <c:v>-1.5</c:v>
                </c:pt>
                <c:pt idx="18">
                  <c:v>1.1666666666666667</c:v>
                </c:pt>
                <c:pt idx="19">
                  <c:v>0.83333333333333337</c:v>
                </c:pt>
                <c:pt idx="20">
                  <c:v>-1.1666666666666667</c:v>
                </c:pt>
                <c:pt idx="21">
                  <c:v>-0.16666666666666666</c:v>
                </c:pt>
                <c:pt idx="22">
                  <c:v>-2.1666666666666665</c:v>
                </c:pt>
                <c:pt idx="23">
                  <c:v>-2.1666666666666665</c:v>
                </c:pt>
                <c:pt idx="24">
                  <c:v>1.1666666666666667</c:v>
                </c:pt>
                <c:pt idx="25">
                  <c:v>-1.1666666666666667</c:v>
                </c:pt>
                <c:pt idx="26">
                  <c:v>-0.16666666666666666</c:v>
                </c:pt>
                <c:pt idx="27">
                  <c:v>-1.8333333333333333</c:v>
                </c:pt>
                <c:pt idx="28">
                  <c:v>0.83333333333333337</c:v>
                </c:pt>
                <c:pt idx="29">
                  <c:v>-3.1666666666666665</c:v>
                </c:pt>
                <c:pt idx="30">
                  <c:v>-0.83333333333333337</c:v>
                </c:pt>
              </c:numCache>
            </c:numRef>
          </c:xVal>
          <c:yVal>
            <c:numRef>
              <c:f>BurgerKing!$CU$4:$CU$34</c:f>
              <c:numCache>
                <c:formatCode>General</c:formatCode>
                <c:ptCount val="31"/>
                <c:pt idx="0">
                  <c:v>7</c:v>
                </c:pt>
                <c:pt idx="1">
                  <c:v>6</c:v>
                </c:pt>
                <c:pt idx="2">
                  <c:v>7</c:v>
                </c:pt>
                <c:pt idx="3">
                  <c:v>7</c:v>
                </c:pt>
                <c:pt idx="4">
                  <c:v>4</c:v>
                </c:pt>
                <c:pt idx="5">
                  <c:v>9</c:v>
                </c:pt>
                <c:pt idx="6">
                  <c:v>6</c:v>
                </c:pt>
                <c:pt idx="7">
                  <c:v>3</c:v>
                </c:pt>
                <c:pt idx="8">
                  <c:v>3</c:v>
                </c:pt>
                <c:pt idx="9">
                  <c:v>7</c:v>
                </c:pt>
                <c:pt idx="10">
                  <c:v>4</c:v>
                </c:pt>
                <c:pt idx="11">
                  <c:v>7</c:v>
                </c:pt>
                <c:pt idx="12">
                  <c:v>4</c:v>
                </c:pt>
                <c:pt idx="13">
                  <c:v>6</c:v>
                </c:pt>
                <c:pt idx="14">
                  <c:v>4</c:v>
                </c:pt>
                <c:pt idx="15">
                  <c:v>9</c:v>
                </c:pt>
                <c:pt idx="16">
                  <c:v>9</c:v>
                </c:pt>
                <c:pt idx="17">
                  <c:v>6</c:v>
                </c:pt>
                <c:pt idx="18">
                  <c:v>4</c:v>
                </c:pt>
                <c:pt idx="19">
                  <c:v>4</c:v>
                </c:pt>
                <c:pt idx="20">
                  <c:v>9</c:v>
                </c:pt>
                <c:pt idx="21">
                  <c:v>6</c:v>
                </c:pt>
                <c:pt idx="22">
                  <c:v>10</c:v>
                </c:pt>
                <c:pt idx="23">
                  <c:v>7</c:v>
                </c:pt>
                <c:pt idx="24">
                  <c:v>7</c:v>
                </c:pt>
                <c:pt idx="25">
                  <c:v>7</c:v>
                </c:pt>
                <c:pt idx="26">
                  <c:v>7</c:v>
                </c:pt>
                <c:pt idx="27">
                  <c:v>10</c:v>
                </c:pt>
                <c:pt idx="28">
                  <c:v>7</c:v>
                </c:pt>
                <c:pt idx="29">
                  <c:v>10</c:v>
                </c:pt>
                <c:pt idx="30">
                  <c:v>7</c:v>
                </c:pt>
              </c:numCache>
            </c:numRef>
          </c:yVal>
          <c:smooth val="0"/>
          <c:extLst>
            <c:ext xmlns:c16="http://schemas.microsoft.com/office/drawing/2014/chart" uri="{C3380CC4-5D6E-409C-BE32-E72D297353CC}">
              <c16:uniqueId val="{00000000-44E0-4174-AC9E-5F6138CAC4D5}"/>
            </c:ext>
          </c:extLst>
        </c:ser>
        <c:ser>
          <c:idx val="1"/>
          <c:order val="1"/>
          <c:tx>
            <c:v>Predicted Overall Satisfaction</c:v>
          </c:tx>
          <c:spPr>
            <a:ln w="28575">
              <a:noFill/>
            </a:ln>
          </c:spPr>
          <c:xVal>
            <c:numRef>
              <c:f>BurgerKing!$CO$4:$CO$34</c:f>
              <c:numCache>
                <c:formatCode>0.00</c:formatCode>
                <c:ptCount val="31"/>
                <c:pt idx="0">
                  <c:v>-1.6666666666666667</c:v>
                </c:pt>
                <c:pt idx="1">
                  <c:v>-1.3333333333333333</c:v>
                </c:pt>
                <c:pt idx="2">
                  <c:v>-1.5</c:v>
                </c:pt>
                <c:pt idx="3">
                  <c:v>-1</c:v>
                </c:pt>
                <c:pt idx="4">
                  <c:v>0.5</c:v>
                </c:pt>
                <c:pt idx="5">
                  <c:v>-1</c:v>
                </c:pt>
                <c:pt idx="6">
                  <c:v>-0.66666666666666663</c:v>
                </c:pt>
                <c:pt idx="7">
                  <c:v>-2.1666666666666665</c:v>
                </c:pt>
                <c:pt idx="8">
                  <c:v>-1.5</c:v>
                </c:pt>
                <c:pt idx="9">
                  <c:v>-1.5</c:v>
                </c:pt>
                <c:pt idx="10">
                  <c:v>-1.1666666666666667</c:v>
                </c:pt>
                <c:pt idx="11">
                  <c:v>-0.33333333333333331</c:v>
                </c:pt>
                <c:pt idx="12">
                  <c:v>-1.5</c:v>
                </c:pt>
                <c:pt idx="13">
                  <c:v>-0.5</c:v>
                </c:pt>
                <c:pt idx="14">
                  <c:v>-0.16666666666666666</c:v>
                </c:pt>
                <c:pt idx="15">
                  <c:v>0.16666666666666666</c:v>
                </c:pt>
                <c:pt idx="16">
                  <c:v>-0.16666666666666666</c:v>
                </c:pt>
                <c:pt idx="17">
                  <c:v>-1.5</c:v>
                </c:pt>
                <c:pt idx="18">
                  <c:v>1.1666666666666667</c:v>
                </c:pt>
                <c:pt idx="19">
                  <c:v>0.83333333333333337</c:v>
                </c:pt>
                <c:pt idx="20">
                  <c:v>-1.1666666666666667</c:v>
                </c:pt>
                <c:pt idx="21">
                  <c:v>-0.16666666666666666</c:v>
                </c:pt>
                <c:pt idx="22">
                  <c:v>-2.1666666666666665</c:v>
                </c:pt>
                <c:pt idx="23">
                  <c:v>-2.1666666666666665</c:v>
                </c:pt>
                <c:pt idx="24">
                  <c:v>1.1666666666666667</c:v>
                </c:pt>
                <c:pt idx="25">
                  <c:v>-1.1666666666666667</c:v>
                </c:pt>
                <c:pt idx="26">
                  <c:v>-0.16666666666666666</c:v>
                </c:pt>
                <c:pt idx="27">
                  <c:v>-1.8333333333333333</c:v>
                </c:pt>
                <c:pt idx="28">
                  <c:v>0.83333333333333337</c:v>
                </c:pt>
                <c:pt idx="29">
                  <c:v>-3.1666666666666665</c:v>
                </c:pt>
                <c:pt idx="30">
                  <c:v>-0.83333333333333337</c:v>
                </c:pt>
              </c:numCache>
            </c:numRef>
          </c:xVal>
          <c:yVal>
            <c:numRef>
              <c:f>BurgerKing!$CZ$35:$CZ$65</c:f>
              <c:numCache>
                <c:formatCode>General</c:formatCode>
                <c:ptCount val="31"/>
                <c:pt idx="0">
                  <c:v>4.2703381010741959</c:v>
                </c:pt>
                <c:pt idx="1">
                  <c:v>6.75454285719578</c:v>
                </c:pt>
                <c:pt idx="2">
                  <c:v>6.8231491484430462</c:v>
                </c:pt>
                <c:pt idx="3">
                  <c:v>7.0304597939310618</c:v>
                </c:pt>
                <c:pt idx="4">
                  <c:v>4.5991071839984885</c:v>
                </c:pt>
                <c:pt idx="5">
                  <c:v>6.5747142887627499</c:v>
                </c:pt>
                <c:pt idx="6">
                  <c:v>7.0334472246254212</c:v>
                </c:pt>
                <c:pt idx="7">
                  <c:v>4.1777552552632784</c:v>
                </c:pt>
                <c:pt idx="8">
                  <c:v>7.5548748012407323</c:v>
                </c:pt>
                <c:pt idx="9">
                  <c:v>7.0113742019485521</c:v>
                </c:pt>
                <c:pt idx="10">
                  <c:v>5.5547804251663893</c:v>
                </c:pt>
                <c:pt idx="11">
                  <c:v>7.2650686009124952</c:v>
                </c:pt>
                <c:pt idx="12">
                  <c:v>6.3043172345840626</c:v>
                </c:pt>
                <c:pt idx="13">
                  <c:v>6.6750148696405951</c:v>
                </c:pt>
                <c:pt idx="14">
                  <c:v>3.8387119437941326</c:v>
                </c:pt>
                <c:pt idx="15">
                  <c:v>7.7624597233698722</c:v>
                </c:pt>
                <c:pt idx="16">
                  <c:v>8.0858577394020124</c:v>
                </c:pt>
                <c:pt idx="17">
                  <c:v>6.7987448631619802</c:v>
                </c:pt>
                <c:pt idx="18">
                  <c:v>3.3915839342406064</c:v>
                </c:pt>
                <c:pt idx="19">
                  <c:v>3.7149819502727475</c:v>
                </c:pt>
                <c:pt idx="20">
                  <c:v>8.2095877329233993</c:v>
                </c:pt>
                <c:pt idx="21">
                  <c:v>6.3516168536084532</c:v>
                </c:pt>
                <c:pt idx="22">
                  <c:v>9.1108300359992853</c:v>
                </c:pt>
                <c:pt idx="23">
                  <c:v>6.233439492052482</c:v>
                </c:pt>
                <c:pt idx="24">
                  <c:v>7.0615675627615424</c:v>
                </c:pt>
                <c:pt idx="25">
                  <c:v>6.109709498531096</c:v>
                </c:pt>
                <c:pt idx="26">
                  <c:v>7.5086955723150677</c:v>
                </c:pt>
                <c:pt idx="27">
                  <c:v>8.7874320199671434</c:v>
                </c:pt>
                <c:pt idx="28">
                  <c:v>7.3849655787936825</c:v>
                </c:pt>
                <c:pt idx="29">
                  <c:v>9.2345600295206687</c:v>
                </c:pt>
                <c:pt idx="30">
                  <c:v>5.7863114824989559</c:v>
                </c:pt>
              </c:numCache>
            </c:numRef>
          </c:yVal>
          <c:smooth val="0"/>
          <c:extLst>
            <c:ext xmlns:c16="http://schemas.microsoft.com/office/drawing/2014/chart" uri="{C3380CC4-5D6E-409C-BE32-E72D297353CC}">
              <c16:uniqueId val="{00000001-44E0-4174-AC9E-5F6138CAC4D5}"/>
            </c:ext>
          </c:extLst>
        </c:ser>
        <c:dLbls>
          <c:showLegendKey val="0"/>
          <c:showVal val="0"/>
          <c:showCatName val="0"/>
          <c:showSerName val="0"/>
          <c:showPercent val="0"/>
          <c:showBubbleSize val="0"/>
        </c:dLbls>
        <c:axId val="387165807"/>
        <c:axId val="293309679"/>
      </c:scatterChart>
      <c:valAx>
        <c:axId val="387165807"/>
        <c:scaling>
          <c:orientation val="minMax"/>
        </c:scaling>
        <c:delete val="0"/>
        <c:axPos val="b"/>
        <c:title>
          <c:tx>
            <c:rich>
              <a:bodyPr/>
              <a:lstStyle/>
              <a:p>
                <a:pPr>
                  <a:defRPr/>
                </a:pPr>
                <a:r>
                  <a:rPr lang="en-US"/>
                  <a:t>Reliability</a:t>
                </a:r>
              </a:p>
            </c:rich>
          </c:tx>
          <c:overlay val="0"/>
        </c:title>
        <c:numFmt formatCode="0.00" sourceLinked="1"/>
        <c:majorTickMark val="out"/>
        <c:minorTickMark val="none"/>
        <c:tickLblPos val="nextTo"/>
        <c:crossAx val="293309679"/>
        <c:crosses val="autoZero"/>
        <c:crossBetween val="midCat"/>
      </c:valAx>
      <c:valAx>
        <c:axId val="293309679"/>
        <c:scaling>
          <c:orientation val="minMax"/>
        </c:scaling>
        <c:delete val="0"/>
        <c:axPos val="l"/>
        <c:title>
          <c:tx>
            <c:rich>
              <a:bodyPr/>
              <a:lstStyle/>
              <a:p>
                <a:pPr>
                  <a:defRPr/>
                </a:pPr>
                <a:r>
                  <a:rPr lang="en-US"/>
                  <a:t>Overall Satisfaction</a:t>
                </a:r>
              </a:p>
            </c:rich>
          </c:tx>
          <c:overlay val="0"/>
        </c:title>
        <c:numFmt formatCode="General" sourceLinked="1"/>
        <c:majorTickMark val="out"/>
        <c:minorTickMark val="none"/>
        <c:tickLblPos val="nextTo"/>
        <c:crossAx val="387165807"/>
        <c:crosses val="autoZero"/>
        <c:crossBetween val="midCat"/>
      </c:valAx>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Responsive
ness Line Fit  Plot</a:t>
            </a:r>
          </a:p>
        </c:rich>
      </c:tx>
      <c:overlay val="0"/>
    </c:title>
    <c:autoTitleDeleted val="0"/>
    <c:plotArea>
      <c:layout/>
      <c:scatterChart>
        <c:scatterStyle val="lineMarker"/>
        <c:varyColors val="0"/>
        <c:ser>
          <c:idx val="0"/>
          <c:order val="0"/>
          <c:tx>
            <c:v>Overall Satisfaction</c:v>
          </c:tx>
          <c:spPr>
            <a:ln w="28575">
              <a:noFill/>
            </a:ln>
          </c:spPr>
          <c:xVal>
            <c:numRef>
              <c:f>BurgerKing!$CP$4:$CP$34</c:f>
              <c:numCache>
                <c:formatCode>0.00</c:formatCode>
                <c:ptCount val="31"/>
                <c:pt idx="0">
                  <c:v>-1.6666666666666667</c:v>
                </c:pt>
                <c:pt idx="1">
                  <c:v>-0.16666666666666666</c:v>
                </c:pt>
                <c:pt idx="2">
                  <c:v>-0.5</c:v>
                </c:pt>
                <c:pt idx="3">
                  <c:v>-0.5</c:v>
                </c:pt>
                <c:pt idx="4">
                  <c:v>2</c:v>
                </c:pt>
                <c:pt idx="5">
                  <c:v>0.5</c:v>
                </c:pt>
                <c:pt idx="6">
                  <c:v>-0.66666666666666663</c:v>
                </c:pt>
                <c:pt idx="7">
                  <c:v>-2.3333333333333335</c:v>
                </c:pt>
                <c:pt idx="8">
                  <c:v>0.66666666666666663</c:v>
                </c:pt>
                <c:pt idx="9">
                  <c:v>-1.1666666666666667</c:v>
                </c:pt>
                <c:pt idx="10">
                  <c:v>0.5</c:v>
                </c:pt>
                <c:pt idx="11">
                  <c:v>1</c:v>
                </c:pt>
                <c:pt idx="12">
                  <c:v>-2.6666666666666665</c:v>
                </c:pt>
                <c:pt idx="13">
                  <c:v>1</c:v>
                </c:pt>
                <c:pt idx="14">
                  <c:v>-1.3333333333333333</c:v>
                </c:pt>
                <c:pt idx="15">
                  <c:v>0.83333333333333337</c:v>
                </c:pt>
                <c:pt idx="16">
                  <c:v>2.5</c:v>
                </c:pt>
                <c:pt idx="17">
                  <c:v>-0.33333333333333331</c:v>
                </c:pt>
                <c:pt idx="18">
                  <c:v>-1.6666666666666667</c:v>
                </c:pt>
                <c:pt idx="19">
                  <c:v>0</c:v>
                </c:pt>
                <c:pt idx="20">
                  <c:v>1.1666666666666667</c:v>
                </c:pt>
                <c:pt idx="21">
                  <c:v>-0.66666666666666663</c:v>
                </c:pt>
                <c:pt idx="22">
                  <c:v>0.83333333333333337</c:v>
                </c:pt>
                <c:pt idx="23">
                  <c:v>-0.83333333333333337</c:v>
                </c:pt>
                <c:pt idx="24">
                  <c:v>0.83333333333333337</c:v>
                </c:pt>
                <c:pt idx="25">
                  <c:v>0.5</c:v>
                </c:pt>
                <c:pt idx="26">
                  <c:v>1.1666666666666667</c:v>
                </c:pt>
                <c:pt idx="27">
                  <c:v>-0.83333333333333337</c:v>
                </c:pt>
                <c:pt idx="28">
                  <c:v>2.5</c:v>
                </c:pt>
                <c:pt idx="29">
                  <c:v>-0.5</c:v>
                </c:pt>
                <c:pt idx="30">
                  <c:v>-1.1666666666666667</c:v>
                </c:pt>
              </c:numCache>
            </c:numRef>
          </c:xVal>
          <c:yVal>
            <c:numRef>
              <c:f>BurgerKing!$CU$4:$CU$34</c:f>
              <c:numCache>
                <c:formatCode>General</c:formatCode>
                <c:ptCount val="31"/>
                <c:pt idx="0">
                  <c:v>7</c:v>
                </c:pt>
                <c:pt idx="1">
                  <c:v>6</c:v>
                </c:pt>
                <c:pt idx="2">
                  <c:v>7</c:v>
                </c:pt>
                <c:pt idx="3">
                  <c:v>7</c:v>
                </c:pt>
                <c:pt idx="4">
                  <c:v>4</c:v>
                </c:pt>
                <c:pt idx="5">
                  <c:v>9</c:v>
                </c:pt>
                <c:pt idx="6">
                  <c:v>6</c:v>
                </c:pt>
                <c:pt idx="7">
                  <c:v>3</c:v>
                </c:pt>
                <c:pt idx="8">
                  <c:v>3</c:v>
                </c:pt>
                <c:pt idx="9">
                  <c:v>7</c:v>
                </c:pt>
                <c:pt idx="10">
                  <c:v>4</c:v>
                </c:pt>
                <c:pt idx="11">
                  <c:v>7</c:v>
                </c:pt>
                <c:pt idx="12">
                  <c:v>4</c:v>
                </c:pt>
                <c:pt idx="13">
                  <c:v>6</c:v>
                </c:pt>
                <c:pt idx="14">
                  <c:v>4</c:v>
                </c:pt>
                <c:pt idx="15">
                  <c:v>9</c:v>
                </c:pt>
                <c:pt idx="16">
                  <c:v>9</c:v>
                </c:pt>
                <c:pt idx="17">
                  <c:v>6</c:v>
                </c:pt>
                <c:pt idx="18">
                  <c:v>4</c:v>
                </c:pt>
                <c:pt idx="19">
                  <c:v>4</c:v>
                </c:pt>
                <c:pt idx="20">
                  <c:v>9</c:v>
                </c:pt>
                <c:pt idx="21">
                  <c:v>6</c:v>
                </c:pt>
                <c:pt idx="22">
                  <c:v>10</c:v>
                </c:pt>
                <c:pt idx="23">
                  <c:v>7</c:v>
                </c:pt>
                <c:pt idx="24">
                  <c:v>7</c:v>
                </c:pt>
                <c:pt idx="25">
                  <c:v>7</c:v>
                </c:pt>
                <c:pt idx="26">
                  <c:v>7</c:v>
                </c:pt>
                <c:pt idx="27">
                  <c:v>10</c:v>
                </c:pt>
                <c:pt idx="28">
                  <c:v>7</c:v>
                </c:pt>
                <c:pt idx="29">
                  <c:v>10</c:v>
                </c:pt>
                <c:pt idx="30">
                  <c:v>7</c:v>
                </c:pt>
              </c:numCache>
            </c:numRef>
          </c:yVal>
          <c:smooth val="0"/>
          <c:extLst>
            <c:ext xmlns:c16="http://schemas.microsoft.com/office/drawing/2014/chart" uri="{C3380CC4-5D6E-409C-BE32-E72D297353CC}">
              <c16:uniqueId val="{00000000-4FEB-4AE1-AB9C-6283DB691D2A}"/>
            </c:ext>
          </c:extLst>
        </c:ser>
        <c:ser>
          <c:idx val="1"/>
          <c:order val="1"/>
          <c:tx>
            <c:v>Predicted Overall Satisfaction</c:v>
          </c:tx>
          <c:spPr>
            <a:ln w="28575">
              <a:noFill/>
            </a:ln>
          </c:spPr>
          <c:xVal>
            <c:numRef>
              <c:f>BurgerKing!$CP$4:$CP$34</c:f>
              <c:numCache>
                <c:formatCode>0.00</c:formatCode>
                <c:ptCount val="31"/>
                <c:pt idx="0">
                  <c:v>-1.6666666666666667</c:v>
                </c:pt>
                <c:pt idx="1">
                  <c:v>-0.16666666666666666</c:v>
                </c:pt>
                <c:pt idx="2">
                  <c:v>-0.5</c:v>
                </c:pt>
                <c:pt idx="3">
                  <c:v>-0.5</c:v>
                </c:pt>
                <c:pt idx="4">
                  <c:v>2</c:v>
                </c:pt>
                <c:pt idx="5">
                  <c:v>0.5</c:v>
                </c:pt>
                <c:pt idx="6">
                  <c:v>-0.66666666666666663</c:v>
                </c:pt>
                <c:pt idx="7">
                  <c:v>-2.3333333333333335</c:v>
                </c:pt>
                <c:pt idx="8">
                  <c:v>0.66666666666666663</c:v>
                </c:pt>
                <c:pt idx="9">
                  <c:v>-1.1666666666666667</c:v>
                </c:pt>
                <c:pt idx="10">
                  <c:v>0.5</c:v>
                </c:pt>
                <c:pt idx="11">
                  <c:v>1</c:v>
                </c:pt>
                <c:pt idx="12">
                  <c:v>-2.6666666666666665</c:v>
                </c:pt>
                <c:pt idx="13">
                  <c:v>1</c:v>
                </c:pt>
                <c:pt idx="14">
                  <c:v>-1.3333333333333333</c:v>
                </c:pt>
                <c:pt idx="15">
                  <c:v>0.83333333333333337</c:v>
                </c:pt>
                <c:pt idx="16">
                  <c:v>2.5</c:v>
                </c:pt>
                <c:pt idx="17">
                  <c:v>-0.33333333333333331</c:v>
                </c:pt>
                <c:pt idx="18">
                  <c:v>-1.6666666666666667</c:v>
                </c:pt>
                <c:pt idx="19">
                  <c:v>0</c:v>
                </c:pt>
                <c:pt idx="20">
                  <c:v>1.1666666666666667</c:v>
                </c:pt>
                <c:pt idx="21">
                  <c:v>-0.66666666666666663</c:v>
                </c:pt>
                <c:pt idx="22">
                  <c:v>0.83333333333333337</c:v>
                </c:pt>
                <c:pt idx="23">
                  <c:v>-0.83333333333333337</c:v>
                </c:pt>
                <c:pt idx="24">
                  <c:v>0.83333333333333337</c:v>
                </c:pt>
                <c:pt idx="25">
                  <c:v>0.5</c:v>
                </c:pt>
                <c:pt idx="26">
                  <c:v>1.1666666666666667</c:v>
                </c:pt>
                <c:pt idx="27">
                  <c:v>-0.83333333333333337</c:v>
                </c:pt>
                <c:pt idx="28">
                  <c:v>2.5</c:v>
                </c:pt>
                <c:pt idx="29">
                  <c:v>-0.5</c:v>
                </c:pt>
                <c:pt idx="30">
                  <c:v>-1.1666666666666667</c:v>
                </c:pt>
              </c:numCache>
            </c:numRef>
          </c:xVal>
          <c:yVal>
            <c:numRef>
              <c:f>BurgerKing!$CZ$35:$CZ$65</c:f>
              <c:numCache>
                <c:formatCode>General</c:formatCode>
                <c:ptCount val="31"/>
                <c:pt idx="0">
                  <c:v>4.2703381010741959</c:v>
                </c:pt>
                <c:pt idx="1">
                  <c:v>6.75454285719578</c:v>
                </c:pt>
                <c:pt idx="2">
                  <c:v>6.8231491484430462</c:v>
                </c:pt>
                <c:pt idx="3">
                  <c:v>7.0304597939310618</c:v>
                </c:pt>
                <c:pt idx="4">
                  <c:v>4.5991071839984885</c:v>
                </c:pt>
                <c:pt idx="5">
                  <c:v>6.5747142887627499</c:v>
                </c:pt>
                <c:pt idx="6">
                  <c:v>7.0334472246254212</c:v>
                </c:pt>
                <c:pt idx="7">
                  <c:v>4.1777552552632784</c:v>
                </c:pt>
                <c:pt idx="8">
                  <c:v>7.5548748012407323</c:v>
                </c:pt>
                <c:pt idx="9">
                  <c:v>7.0113742019485521</c:v>
                </c:pt>
                <c:pt idx="10">
                  <c:v>5.5547804251663893</c:v>
                </c:pt>
                <c:pt idx="11">
                  <c:v>7.2650686009124952</c:v>
                </c:pt>
                <c:pt idx="12">
                  <c:v>6.3043172345840626</c:v>
                </c:pt>
                <c:pt idx="13">
                  <c:v>6.6750148696405951</c:v>
                </c:pt>
                <c:pt idx="14">
                  <c:v>3.8387119437941326</c:v>
                </c:pt>
                <c:pt idx="15">
                  <c:v>7.7624597233698722</c:v>
                </c:pt>
                <c:pt idx="16">
                  <c:v>8.0858577394020124</c:v>
                </c:pt>
                <c:pt idx="17">
                  <c:v>6.7987448631619802</c:v>
                </c:pt>
                <c:pt idx="18">
                  <c:v>3.3915839342406064</c:v>
                </c:pt>
                <c:pt idx="19">
                  <c:v>3.7149819502727475</c:v>
                </c:pt>
                <c:pt idx="20">
                  <c:v>8.2095877329233993</c:v>
                </c:pt>
                <c:pt idx="21">
                  <c:v>6.3516168536084532</c:v>
                </c:pt>
                <c:pt idx="22">
                  <c:v>9.1108300359992853</c:v>
                </c:pt>
                <c:pt idx="23">
                  <c:v>6.233439492052482</c:v>
                </c:pt>
                <c:pt idx="24">
                  <c:v>7.0615675627615424</c:v>
                </c:pt>
                <c:pt idx="25">
                  <c:v>6.109709498531096</c:v>
                </c:pt>
                <c:pt idx="26">
                  <c:v>7.5086955723150677</c:v>
                </c:pt>
                <c:pt idx="27">
                  <c:v>8.7874320199671434</c:v>
                </c:pt>
                <c:pt idx="28">
                  <c:v>7.3849655787936825</c:v>
                </c:pt>
                <c:pt idx="29">
                  <c:v>9.2345600295206687</c:v>
                </c:pt>
                <c:pt idx="30">
                  <c:v>5.7863114824989559</c:v>
                </c:pt>
              </c:numCache>
            </c:numRef>
          </c:yVal>
          <c:smooth val="0"/>
          <c:extLst>
            <c:ext xmlns:c16="http://schemas.microsoft.com/office/drawing/2014/chart" uri="{C3380CC4-5D6E-409C-BE32-E72D297353CC}">
              <c16:uniqueId val="{00000001-4FEB-4AE1-AB9C-6283DB691D2A}"/>
            </c:ext>
          </c:extLst>
        </c:ser>
        <c:dLbls>
          <c:showLegendKey val="0"/>
          <c:showVal val="0"/>
          <c:showCatName val="0"/>
          <c:showSerName val="0"/>
          <c:showPercent val="0"/>
          <c:showBubbleSize val="0"/>
        </c:dLbls>
        <c:axId val="387165807"/>
        <c:axId val="293310511"/>
      </c:scatterChart>
      <c:valAx>
        <c:axId val="387165807"/>
        <c:scaling>
          <c:orientation val="minMax"/>
        </c:scaling>
        <c:delete val="0"/>
        <c:axPos val="b"/>
        <c:title>
          <c:tx>
            <c:rich>
              <a:bodyPr/>
              <a:lstStyle/>
              <a:p>
                <a:pPr>
                  <a:defRPr/>
                </a:pPr>
                <a:r>
                  <a:rPr lang="en-US"/>
                  <a:t>Responsive
ness</a:t>
                </a:r>
              </a:p>
            </c:rich>
          </c:tx>
          <c:overlay val="0"/>
        </c:title>
        <c:numFmt formatCode="0.00" sourceLinked="1"/>
        <c:majorTickMark val="out"/>
        <c:minorTickMark val="none"/>
        <c:tickLblPos val="nextTo"/>
        <c:crossAx val="293310511"/>
        <c:crosses val="autoZero"/>
        <c:crossBetween val="midCat"/>
      </c:valAx>
      <c:valAx>
        <c:axId val="293310511"/>
        <c:scaling>
          <c:orientation val="minMax"/>
        </c:scaling>
        <c:delete val="0"/>
        <c:axPos val="l"/>
        <c:title>
          <c:tx>
            <c:rich>
              <a:bodyPr/>
              <a:lstStyle/>
              <a:p>
                <a:pPr>
                  <a:defRPr/>
                </a:pPr>
                <a:r>
                  <a:rPr lang="en-US"/>
                  <a:t>Overall Satisfaction</a:t>
                </a:r>
              </a:p>
            </c:rich>
          </c:tx>
          <c:overlay val="0"/>
        </c:title>
        <c:numFmt formatCode="General" sourceLinked="1"/>
        <c:majorTickMark val="out"/>
        <c:minorTickMark val="none"/>
        <c:tickLblPos val="nextTo"/>
        <c:crossAx val="387165807"/>
        <c:crosses val="autoZero"/>
        <c:crossBetween val="midCat"/>
      </c:valAx>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Assurance Line Fit  Plot</a:t>
            </a:r>
          </a:p>
        </c:rich>
      </c:tx>
      <c:overlay val="0"/>
    </c:title>
    <c:autoTitleDeleted val="0"/>
    <c:plotArea>
      <c:layout/>
      <c:scatterChart>
        <c:scatterStyle val="lineMarker"/>
        <c:varyColors val="0"/>
        <c:ser>
          <c:idx val="0"/>
          <c:order val="0"/>
          <c:tx>
            <c:v>Overall Satisfaction</c:v>
          </c:tx>
          <c:spPr>
            <a:ln w="28575">
              <a:noFill/>
            </a:ln>
          </c:spPr>
          <c:xVal>
            <c:numRef>
              <c:f>BurgerKing!$CQ$4:$CQ$34</c:f>
              <c:numCache>
                <c:formatCode>0.00</c:formatCode>
                <c:ptCount val="31"/>
                <c:pt idx="0">
                  <c:v>-0.83333333333333337</c:v>
                </c:pt>
                <c:pt idx="1">
                  <c:v>-0.5</c:v>
                </c:pt>
                <c:pt idx="2">
                  <c:v>-1.3333333333333333</c:v>
                </c:pt>
                <c:pt idx="3">
                  <c:v>0</c:v>
                </c:pt>
                <c:pt idx="4">
                  <c:v>-0.16666666666666666</c:v>
                </c:pt>
                <c:pt idx="5">
                  <c:v>-1.8333333333333333</c:v>
                </c:pt>
                <c:pt idx="6">
                  <c:v>1.6666666666666667</c:v>
                </c:pt>
                <c:pt idx="7">
                  <c:v>-2.5</c:v>
                </c:pt>
                <c:pt idx="8">
                  <c:v>-0.5</c:v>
                </c:pt>
                <c:pt idx="9">
                  <c:v>-0.83333333333333337</c:v>
                </c:pt>
                <c:pt idx="10">
                  <c:v>-0.66666666666666663</c:v>
                </c:pt>
                <c:pt idx="11">
                  <c:v>-0.16666666666666666</c:v>
                </c:pt>
                <c:pt idx="12">
                  <c:v>-0.83333333333333337</c:v>
                </c:pt>
                <c:pt idx="13">
                  <c:v>0.16666666666666666</c:v>
                </c:pt>
                <c:pt idx="14">
                  <c:v>-0.83333333333333337</c:v>
                </c:pt>
                <c:pt idx="15">
                  <c:v>0.83333333333333337</c:v>
                </c:pt>
                <c:pt idx="16">
                  <c:v>0.33333333333333331</c:v>
                </c:pt>
                <c:pt idx="17">
                  <c:v>-1.1666666666666667</c:v>
                </c:pt>
                <c:pt idx="18">
                  <c:v>1</c:v>
                </c:pt>
                <c:pt idx="19">
                  <c:v>0.5</c:v>
                </c:pt>
                <c:pt idx="20">
                  <c:v>-1</c:v>
                </c:pt>
                <c:pt idx="21">
                  <c:v>0.66666666666666663</c:v>
                </c:pt>
                <c:pt idx="22">
                  <c:v>0.66666666666666663</c:v>
                </c:pt>
                <c:pt idx="23">
                  <c:v>-2.1666666666666665</c:v>
                </c:pt>
                <c:pt idx="24">
                  <c:v>1.6666666666666667</c:v>
                </c:pt>
                <c:pt idx="25">
                  <c:v>-0.83333333333333337</c:v>
                </c:pt>
                <c:pt idx="26">
                  <c:v>-0.16666666666666666</c:v>
                </c:pt>
                <c:pt idx="27">
                  <c:v>1.1666666666666667</c:v>
                </c:pt>
                <c:pt idx="28">
                  <c:v>1.1666666666666667</c:v>
                </c:pt>
                <c:pt idx="29">
                  <c:v>-0.66666666666666663</c:v>
                </c:pt>
                <c:pt idx="30">
                  <c:v>-0.33333333333333331</c:v>
                </c:pt>
              </c:numCache>
            </c:numRef>
          </c:xVal>
          <c:yVal>
            <c:numRef>
              <c:f>BurgerKing!$CU$4:$CU$34</c:f>
              <c:numCache>
                <c:formatCode>General</c:formatCode>
                <c:ptCount val="31"/>
                <c:pt idx="0">
                  <c:v>7</c:v>
                </c:pt>
                <c:pt idx="1">
                  <c:v>6</c:v>
                </c:pt>
                <c:pt idx="2">
                  <c:v>7</c:v>
                </c:pt>
                <c:pt idx="3">
                  <c:v>7</c:v>
                </c:pt>
                <c:pt idx="4">
                  <c:v>4</c:v>
                </c:pt>
                <c:pt idx="5">
                  <c:v>9</c:v>
                </c:pt>
                <c:pt idx="6">
                  <c:v>6</c:v>
                </c:pt>
                <c:pt idx="7">
                  <c:v>3</c:v>
                </c:pt>
                <c:pt idx="8">
                  <c:v>3</c:v>
                </c:pt>
                <c:pt idx="9">
                  <c:v>7</c:v>
                </c:pt>
                <c:pt idx="10">
                  <c:v>4</c:v>
                </c:pt>
                <c:pt idx="11">
                  <c:v>7</c:v>
                </c:pt>
                <c:pt idx="12">
                  <c:v>4</c:v>
                </c:pt>
                <c:pt idx="13">
                  <c:v>6</c:v>
                </c:pt>
                <c:pt idx="14">
                  <c:v>4</c:v>
                </c:pt>
                <c:pt idx="15">
                  <c:v>9</c:v>
                </c:pt>
                <c:pt idx="16">
                  <c:v>9</c:v>
                </c:pt>
                <c:pt idx="17">
                  <c:v>6</c:v>
                </c:pt>
                <c:pt idx="18">
                  <c:v>4</c:v>
                </c:pt>
                <c:pt idx="19">
                  <c:v>4</c:v>
                </c:pt>
                <c:pt idx="20">
                  <c:v>9</c:v>
                </c:pt>
                <c:pt idx="21">
                  <c:v>6</c:v>
                </c:pt>
                <c:pt idx="22">
                  <c:v>10</c:v>
                </c:pt>
                <c:pt idx="23">
                  <c:v>7</c:v>
                </c:pt>
                <c:pt idx="24">
                  <c:v>7</c:v>
                </c:pt>
                <c:pt idx="25">
                  <c:v>7</c:v>
                </c:pt>
                <c:pt idx="26">
                  <c:v>7</c:v>
                </c:pt>
                <c:pt idx="27">
                  <c:v>10</c:v>
                </c:pt>
                <c:pt idx="28">
                  <c:v>7</c:v>
                </c:pt>
                <c:pt idx="29">
                  <c:v>10</c:v>
                </c:pt>
                <c:pt idx="30">
                  <c:v>7</c:v>
                </c:pt>
              </c:numCache>
            </c:numRef>
          </c:yVal>
          <c:smooth val="0"/>
          <c:extLst>
            <c:ext xmlns:c16="http://schemas.microsoft.com/office/drawing/2014/chart" uri="{C3380CC4-5D6E-409C-BE32-E72D297353CC}">
              <c16:uniqueId val="{00000000-0CF7-4B53-8068-0AD4F1C1E322}"/>
            </c:ext>
          </c:extLst>
        </c:ser>
        <c:ser>
          <c:idx val="1"/>
          <c:order val="1"/>
          <c:tx>
            <c:v>Predicted Overall Satisfaction</c:v>
          </c:tx>
          <c:spPr>
            <a:ln w="28575">
              <a:noFill/>
            </a:ln>
          </c:spPr>
          <c:xVal>
            <c:numRef>
              <c:f>BurgerKing!$CQ$4:$CQ$34</c:f>
              <c:numCache>
                <c:formatCode>0.00</c:formatCode>
                <c:ptCount val="31"/>
                <c:pt idx="0">
                  <c:v>-0.83333333333333337</c:v>
                </c:pt>
                <c:pt idx="1">
                  <c:v>-0.5</c:v>
                </c:pt>
                <c:pt idx="2">
                  <c:v>-1.3333333333333333</c:v>
                </c:pt>
                <c:pt idx="3">
                  <c:v>0</c:v>
                </c:pt>
                <c:pt idx="4">
                  <c:v>-0.16666666666666666</c:v>
                </c:pt>
                <c:pt idx="5">
                  <c:v>-1.8333333333333333</c:v>
                </c:pt>
                <c:pt idx="6">
                  <c:v>1.6666666666666667</c:v>
                </c:pt>
                <c:pt idx="7">
                  <c:v>-2.5</c:v>
                </c:pt>
                <c:pt idx="8">
                  <c:v>-0.5</c:v>
                </c:pt>
                <c:pt idx="9">
                  <c:v>-0.83333333333333337</c:v>
                </c:pt>
                <c:pt idx="10">
                  <c:v>-0.66666666666666663</c:v>
                </c:pt>
                <c:pt idx="11">
                  <c:v>-0.16666666666666666</c:v>
                </c:pt>
                <c:pt idx="12">
                  <c:v>-0.83333333333333337</c:v>
                </c:pt>
                <c:pt idx="13">
                  <c:v>0.16666666666666666</c:v>
                </c:pt>
                <c:pt idx="14">
                  <c:v>-0.83333333333333337</c:v>
                </c:pt>
                <c:pt idx="15">
                  <c:v>0.83333333333333337</c:v>
                </c:pt>
                <c:pt idx="16">
                  <c:v>0.33333333333333331</c:v>
                </c:pt>
                <c:pt idx="17">
                  <c:v>-1.1666666666666667</c:v>
                </c:pt>
                <c:pt idx="18">
                  <c:v>1</c:v>
                </c:pt>
                <c:pt idx="19">
                  <c:v>0.5</c:v>
                </c:pt>
                <c:pt idx="20">
                  <c:v>-1</c:v>
                </c:pt>
                <c:pt idx="21">
                  <c:v>0.66666666666666663</c:v>
                </c:pt>
                <c:pt idx="22">
                  <c:v>0.66666666666666663</c:v>
                </c:pt>
                <c:pt idx="23">
                  <c:v>-2.1666666666666665</c:v>
                </c:pt>
                <c:pt idx="24">
                  <c:v>1.6666666666666667</c:v>
                </c:pt>
                <c:pt idx="25">
                  <c:v>-0.83333333333333337</c:v>
                </c:pt>
                <c:pt idx="26">
                  <c:v>-0.16666666666666666</c:v>
                </c:pt>
                <c:pt idx="27">
                  <c:v>1.1666666666666667</c:v>
                </c:pt>
                <c:pt idx="28">
                  <c:v>1.1666666666666667</c:v>
                </c:pt>
                <c:pt idx="29">
                  <c:v>-0.66666666666666663</c:v>
                </c:pt>
                <c:pt idx="30">
                  <c:v>-0.33333333333333331</c:v>
                </c:pt>
              </c:numCache>
            </c:numRef>
          </c:xVal>
          <c:yVal>
            <c:numRef>
              <c:f>BurgerKing!$CZ$35:$CZ$65</c:f>
              <c:numCache>
                <c:formatCode>General</c:formatCode>
                <c:ptCount val="31"/>
                <c:pt idx="0">
                  <c:v>4.2703381010741959</c:v>
                </c:pt>
                <c:pt idx="1">
                  <c:v>6.75454285719578</c:v>
                </c:pt>
                <c:pt idx="2">
                  <c:v>6.8231491484430462</c:v>
                </c:pt>
                <c:pt idx="3">
                  <c:v>7.0304597939310618</c:v>
                </c:pt>
                <c:pt idx="4">
                  <c:v>4.5991071839984885</c:v>
                </c:pt>
                <c:pt idx="5">
                  <c:v>6.5747142887627499</c:v>
                </c:pt>
                <c:pt idx="6">
                  <c:v>7.0334472246254212</c:v>
                </c:pt>
                <c:pt idx="7">
                  <c:v>4.1777552552632784</c:v>
                </c:pt>
                <c:pt idx="8">
                  <c:v>7.5548748012407323</c:v>
                </c:pt>
                <c:pt idx="9">
                  <c:v>7.0113742019485521</c:v>
                </c:pt>
                <c:pt idx="10">
                  <c:v>5.5547804251663893</c:v>
                </c:pt>
                <c:pt idx="11">
                  <c:v>7.2650686009124952</c:v>
                </c:pt>
                <c:pt idx="12">
                  <c:v>6.3043172345840626</c:v>
                </c:pt>
                <c:pt idx="13">
                  <c:v>6.6750148696405951</c:v>
                </c:pt>
                <c:pt idx="14">
                  <c:v>3.8387119437941326</c:v>
                </c:pt>
                <c:pt idx="15">
                  <c:v>7.7624597233698722</c:v>
                </c:pt>
                <c:pt idx="16">
                  <c:v>8.0858577394020124</c:v>
                </c:pt>
                <c:pt idx="17">
                  <c:v>6.7987448631619802</c:v>
                </c:pt>
                <c:pt idx="18">
                  <c:v>3.3915839342406064</c:v>
                </c:pt>
                <c:pt idx="19">
                  <c:v>3.7149819502727475</c:v>
                </c:pt>
                <c:pt idx="20">
                  <c:v>8.2095877329233993</c:v>
                </c:pt>
                <c:pt idx="21">
                  <c:v>6.3516168536084532</c:v>
                </c:pt>
                <c:pt idx="22">
                  <c:v>9.1108300359992853</c:v>
                </c:pt>
                <c:pt idx="23">
                  <c:v>6.233439492052482</c:v>
                </c:pt>
                <c:pt idx="24">
                  <c:v>7.0615675627615424</c:v>
                </c:pt>
                <c:pt idx="25">
                  <c:v>6.109709498531096</c:v>
                </c:pt>
                <c:pt idx="26">
                  <c:v>7.5086955723150677</c:v>
                </c:pt>
                <c:pt idx="27">
                  <c:v>8.7874320199671434</c:v>
                </c:pt>
                <c:pt idx="28">
                  <c:v>7.3849655787936825</c:v>
                </c:pt>
                <c:pt idx="29">
                  <c:v>9.2345600295206687</c:v>
                </c:pt>
                <c:pt idx="30">
                  <c:v>5.7863114824989559</c:v>
                </c:pt>
              </c:numCache>
            </c:numRef>
          </c:yVal>
          <c:smooth val="0"/>
          <c:extLst>
            <c:ext xmlns:c16="http://schemas.microsoft.com/office/drawing/2014/chart" uri="{C3380CC4-5D6E-409C-BE32-E72D297353CC}">
              <c16:uniqueId val="{00000001-0CF7-4B53-8068-0AD4F1C1E322}"/>
            </c:ext>
          </c:extLst>
        </c:ser>
        <c:dLbls>
          <c:showLegendKey val="0"/>
          <c:showVal val="0"/>
          <c:showCatName val="0"/>
          <c:showSerName val="0"/>
          <c:showPercent val="0"/>
          <c:showBubbleSize val="0"/>
        </c:dLbls>
        <c:axId val="387164207"/>
        <c:axId val="293329231"/>
      </c:scatterChart>
      <c:valAx>
        <c:axId val="387164207"/>
        <c:scaling>
          <c:orientation val="minMax"/>
        </c:scaling>
        <c:delete val="0"/>
        <c:axPos val="b"/>
        <c:title>
          <c:tx>
            <c:rich>
              <a:bodyPr/>
              <a:lstStyle/>
              <a:p>
                <a:pPr>
                  <a:defRPr/>
                </a:pPr>
                <a:r>
                  <a:rPr lang="en-US"/>
                  <a:t>Assurance</a:t>
                </a:r>
              </a:p>
            </c:rich>
          </c:tx>
          <c:overlay val="0"/>
        </c:title>
        <c:numFmt formatCode="0.00" sourceLinked="1"/>
        <c:majorTickMark val="out"/>
        <c:minorTickMark val="none"/>
        <c:tickLblPos val="nextTo"/>
        <c:crossAx val="293329231"/>
        <c:crosses val="autoZero"/>
        <c:crossBetween val="midCat"/>
      </c:valAx>
      <c:valAx>
        <c:axId val="293329231"/>
        <c:scaling>
          <c:orientation val="minMax"/>
        </c:scaling>
        <c:delete val="0"/>
        <c:axPos val="l"/>
        <c:title>
          <c:tx>
            <c:rich>
              <a:bodyPr/>
              <a:lstStyle/>
              <a:p>
                <a:pPr>
                  <a:defRPr/>
                </a:pPr>
                <a:r>
                  <a:rPr lang="en-US"/>
                  <a:t>Overall Satisfaction</a:t>
                </a:r>
              </a:p>
            </c:rich>
          </c:tx>
          <c:overlay val="0"/>
        </c:title>
        <c:numFmt formatCode="General" sourceLinked="1"/>
        <c:majorTickMark val="out"/>
        <c:minorTickMark val="none"/>
        <c:tickLblPos val="nextTo"/>
        <c:crossAx val="387164207"/>
        <c:crosses val="autoZero"/>
        <c:crossBetween val="midCat"/>
      </c:valAx>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Empathy Line Fit  Plot</a:t>
            </a:r>
          </a:p>
        </c:rich>
      </c:tx>
      <c:overlay val="0"/>
    </c:title>
    <c:autoTitleDeleted val="0"/>
    <c:plotArea>
      <c:layout/>
      <c:scatterChart>
        <c:scatterStyle val="lineMarker"/>
        <c:varyColors val="0"/>
        <c:ser>
          <c:idx val="0"/>
          <c:order val="0"/>
          <c:tx>
            <c:v>Overall Satisfaction</c:v>
          </c:tx>
          <c:spPr>
            <a:ln w="28575">
              <a:noFill/>
            </a:ln>
          </c:spPr>
          <c:xVal>
            <c:numRef>
              <c:f>BurgerKing!$CR$4:$CR$34</c:f>
              <c:numCache>
                <c:formatCode>0.00</c:formatCode>
                <c:ptCount val="31"/>
                <c:pt idx="0">
                  <c:v>-4</c:v>
                </c:pt>
                <c:pt idx="1">
                  <c:v>1.2</c:v>
                </c:pt>
                <c:pt idx="2">
                  <c:v>-1.8</c:v>
                </c:pt>
                <c:pt idx="3">
                  <c:v>-2</c:v>
                </c:pt>
                <c:pt idx="4">
                  <c:v>0</c:v>
                </c:pt>
                <c:pt idx="5">
                  <c:v>1.4</c:v>
                </c:pt>
                <c:pt idx="6">
                  <c:v>-1.2</c:v>
                </c:pt>
                <c:pt idx="7">
                  <c:v>-1.6</c:v>
                </c:pt>
                <c:pt idx="8">
                  <c:v>0</c:v>
                </c:pt>
                <c:pt idx="9">
                  <c:v>-0.6</c:v>
                </c:pt>
                <c:pt idx="10">
                  <c:v>-1</c:v>
                </c:pt>
                <c:pt idx="11">
                  <c:v>0.2</c:v>
                </c:pt>
                <c:pt idx="12">
                  <c:v>-1.6</c:v>
                </c:pt>
                <c:pt idx="13">
                  <c:v>2.8</c:v>
                </c:pt>
                <c:pt idx="14">
                  <c:v>-1</c:v>
                </c:pt>
                <c:pt idx="15">
                  <c:v>0.4</c:v>
                </c:pt>
                <c:pt idx="16">
                  <c:v>2.8</c:v>
                </c:pt>
                <c:pt idx="17">
                  <c:v>2</c:v>
                </c:pt>
                <c:pt idx="18">
                  <c:v>-2.6</c:v>
                </c:pt>
                <c:pt idx="19">
                  <c:v>-0.2</c:v>
                </c:pt>
                <c:pt idx="20">
                  <c:v>2</c:v>
                </c:pt>
                <c:pt idx="21">
                  <c:v>0.4</c:v>
                </c:pt>
                <c:pt idx="22">
                  <c:v>2.2000000000000002</c:v>
                </c:pt>
                <c:pt idx="23">
                  <c:v>0.8</c:v>
                </c:pt>
                <c:pt idx="24">
                  <c:v>1</c:v>
                </c:pt>
                <c:pt idx="25">
                  <c:v>1.6</c:v>
                </c:pt>
                <c:pt idx="26">
                  <c:v>2.6</c:v>
                </c:pt>
                <c:pt idx="27">
                  <c:v>-0.2</c:v>
                </c:pt>
                <c:pt idx="28">
                  <c:v>3.4</c:v>
                </c:pt>
                <c:pt idx="29">
                  <c:v>1.4</c:v>
                </c:pt>
                <c:pt idx="30">
                  <c:v>-0.8</c:v>
                </c:pt>
              </c:numCache>
            </c:numRef>
          </c:xVal>
          <c:yVal>
            <c:numRef>
              <c:f>BurgerKing!$CU$4:$CU$34</c:f>
              <c:numCache>
                <c:formatCode>General</c:formatCode>
                <c:ptCount val="31"/>
                <c:pt idx="0">
                  <c:v>7</c:v>
                </c:pt>
                <c:pt idx="1">
                  <c:v>6</c:v>
                </c:pt>
                <c:pt idx="2">
                  <c:v>7</c:v>
                </c:pt>
                <c:pt idx="3">
                  <c:v>7</c:v>
                </c:pt>
                <c:pt idx="4">
                  <c:v>4</c:v>
                </c:pt>
                <c:pt idx="5">
                  <c:v>9</c:v>
                </c:pt>
                <c:pt idx="6">
                  <c:v>6</c:v>
                </c:pt>
                <c:pt idx="7">
                  <c:v>3</c:v>
                </c:pt>
                <c:pt idx="8">
                  <c:v>3</c:v>
                </c:pt>
                <c:pt idx="9">
                  <c:v>7</c:v>
                </c:pt>
                <c:pt idx="10">
                  <c:v>4</c:v>
                </c:pt>
                <c:pt idx="11">
                  <c:v>7</c:v>
                </c:pt>
                <c:pt idx="12">
                  <c:v>4</c:v>
                </c:pt>
                <c:pt idx="13">
                  <c:v>6</c:v>
                </c:pt>
                <c:pt idx="14">
                  <c:v>4</c:v>
                </c:pt>
                <c:pt idx="15">
                  <c:v>9</c:v>
                </c:pt>
                <c:pt idx="16">
                  <c:v>9</c:v>
                </c:pt>
                <c:pt idx="17">
                  <c:v>6</c:v>
                </c:pt>
                <c:pt idx="18">
                  <c:v>4</c:v>
                </c:pt>
                <c:pt idx="19">
                  <c:v>4</c:v>
                </c:pt>
                <c:pt idx="20">
                  <c:v>9</c:v>
                </c:pt>
                <c:pt idx="21">
                  <c:v>6</c:v>
                </c:pt>
                <c:pt idx="22">
                  <c:v>10</c:v>
                </c:pt>
                <c:pt idx="23">
                  <c:v>7</c:v>
                </c:pt>
                <c:pt idx="24">
                  <c:v>7</c:v>
                </c:pt>
                <c:pt idx="25">
                  <c:v>7</c:v>
                </c:pt>
                <c:pt idx="26">
                  <c:v>7</c:v>
                </c:pt>
                <c:pt idx="27">
                  <c:v>10</c:v>
                </c:pt>
                <c:pt idx="28">
                  <c:v>7</c:v>
                </c:pt>
                <c:pt idx="29">
                  <c:v>10</c:v>
                </c:pt>
                <c:pt idx="30">
                  <c:v>7</c:v>
                </c:pt>
              </c:numCache>
            </c:numRef>
          </c:yVal>
          <c:smooth val="0"/>
          <c:extLst>
            <c:ext xmlns:c16="http://schemas.microsoft.com/office/drawing/2014/chart" uri="{C3380CC4-5D6E-409C-BE32-E72D297353CC}">
              <c16:uniqueId val="{00000000-496A-4028-AB78-E2C40353A254}"/>
            </c:ext>
          </c:extLst>
        </c:ser>
        <c:ser>
          <c:idx val="1"/>
          <c:order val="1"/>
          <c:tx>
            <c:v>Predicted Overall Satisfaction</c:v>
          </c:tx>
          <c:spPr>
            <a:ln w="28575">
              <a:noFill/>
            </a:ln>
          </c:spPr>
          <c:xVal>
            <c:numRef>
              <c:f>BurgerKing!$CR$4:$CR$34</c:f>
              <c:numCache>
                <c:formatCode>0.00</c:formatCode>
                <c:ptCount val="31"/>
                <c:pt idx="0">
                  <c:v>-4</c:v>
                </c:pt>
                <c:pt idx="1">
                  <c:v>1.2</c:v>
                </c:pt>
                <c:pt idx="2">
                  <c:v>-1.8</c:v>
                </c:pt>
                <c:pt idx="3">
                  <c:v>-2</c:v>
                </c:pt>
                <c:pt idx="4">
                  <c:v>0</c:v>
                </c:pt>
                <c:pt idx="5">
                  <c:v>1.4</c:v>
                </c:pt>
                <c:pt idx="6">
                  <c:v>-1.2</c:v>
                </c:pt>
                <c:pt idx="7">
                  <c:v>-1.6</c:v>
                </c:pt>
                <c:pt idx="8">
                  <c:v>0</c:v>
                </c:pt>
                <c:pt idx="9">
                  <c:v>-0.6</c:v>
                </c:pt>
                <c:pt idx="10">
                  <c:v>-1</c:v>
                </c:pt>
                <c:pt idx="11">
                  <c:v>0.2</c:v>
                </c:pt>
                <c:pt idx="12">
                  <c:v>-1.6</c:v>
                </c:pt>
                <c:pt idx="13">
                  <c:v>2.8</c:v>
                </c:pt>
                <c:pt idx="14">
                  <c:v>-1</c:v>
                </c:pt>
                <c:pt idx="15">
                  <c:v>0.4</c:v>
                </c:pt>
                <c:pt idx="16">
                  <c:v>2.8</c:v>
                </c:pt>
                <c:pt idx="17">
                  <c:v>2</c:v>
                </c:pt>
                <c:pt idx="18">
                  <c:v>-2.6</c:v>
                </c:pt>
                <c:pt idx="19">
                  <c:v>-0.2</c:v>
                </c:pt>
                <c:pt idx="20">
                  <c:v>2</c:v>
                </c:pt>
                <c:pt idx="21">
                  <c:v>0.4</c:v>
                </c:pt>
                <c:pt idx="22">
                  <c:v>2.2000000000000002</c:v>
                </c:pt>
                <c:pt idx="23">
                  <c:v>0.8</c:v>
                </c:pt>
                <c:pt idx="24">
                  <c:v>1</c:v>
                </c:pt>
                <c:pt idx="25">
                  <c:v>1.6</c:v>
                </c:pt>
                <c:pt idx="26">
                  <c:v>2.6</c:v>
                </c:pt>
                <c:pt idx="27">
                  <c:v>-0.2</c:v>
                </c:pt>
                <c:pt idx="28">
                  <c:v>3.4</c:v>
                </c:pt>
                <c:pt idx="29">
                  <c:v>1.4</c:v>
                </c:pt>
                <c:pt idx="30">
                  <c:v>-0.8</c:v>
                </c:pt>
              </c:numCache>
            </c:numRef>
          </c:xVal>
          <c:yVal>
            <c:numRef>
              <c:f>BurgerKing!$CZ$35:$CZ$65</c:f>
              <c:numCache>
                <c:formatCode>General</c:formatCode>
                <c:ptCount val="31"/>
                <c:pt idx="0">
                  <c:v>4.2703381010741959</c:v>
                </c:pt>
                <c:pt idx="1">
                  <c:v>6.75454285719578</c:v>
                </c:pt>
                <c:pt idx="2">
                  <c:v>6.8231491484430462</c:v>
                </c:pt>
                <c:pt idx="3">
                  <c:v>7.0304597939310618</c:v>
                </c:pt>
                <c:pt idx="4">
                  <c:v>4.5991071839984885</c:v>
                </c:pt>
                <c:pt idx="5">
                  <c:v>6.5747142887627499</c:v>
                </c:pt>
                <c:pt idx="6">
                  <c:v>7.0334472246254212</c:v>
                </c:pt>
                <c:pt idx="7">
                  <c:v>4.1777552552632784</c:v>
                </c:pt>
                <c:pt idx="8">
                  <c:v>7.5548748012407323</c:v>
                </c:pt>
                <c:pt idx="9">
                  <c:v>7.0113742019485521</c:v>
                </c:pt>
                <c:pt idx="10">
                  <c:v>5.5547804251663893</c:v>
                </c:pt>
                <c:pt idx="11">
                  <c:v>7.2650686009124952</c:v>
                </c:pt>
                <c:pt idx="12">
                  <c:v>6.3043172345840626</c:v>
                </c:pt>
                <c:pt idx="13">
                  <c:v>6.6750148696405951</c:v>
                </c:pt>
                <c:pt idx="14">
                  <c:v>3.8387119437941326</c:v>
                </c:pt>
                <c:pt idx="15">
                  <c:v>7.7624597233698722</c:v>
                </c:pt>
                <c:pt idx="16">
                  <c:v>8.0858577394020124</c:v>
                </c:pt>
                <c:pt idx="17">
                  <c:v>6.7987448631619802</c:v>
                </c:pt>
                <c:pt idx="18">
                  <c:v>3.3915839342406064</c:v>
                </c:pt>
                <c:pt idx="19">
                  <c:v>3.7149819502727475</c:v>
                </c:pt>
                <c:pt idx="20">
                  <c:v>8.2095877329233993</c:v>
                </c:pt>
                <c:pt idx="21">
                  <c:v>6.3516168536084532</c:v>
                </c:pt>
                <c:pt idx="22">
                  <c:v>9.1108300359992853</c:v>
                </c:pt>
                <c:pt idx="23">
                  <c:v>6.233439492052482</c:v>
                </c:pt>
                <c:pt idx="24">
                  <c:v>7.0615675627615424</c:v>
                </c:pt>
                <c:pt idx="25">
                  <c:v>6.109709498531096</c:v>
                </c:pt>
                <c:pt idx="26">
                  <c:v>7.5086955723150677</c:v>
                </c:pt>
                <c:pt idx="27">
                  <c:v>8.7874320199671434</c:v>
                </c:pt>
                <c:pt idx="28">
                  <c:v>7.3849655787936825</c:v>
                </c:pt>
                <c:pt idx="29">
                  <c:v>9.2345600295206687</c:v>
                </c:pt>
                <c:pt idx="30">
                  <c:v>5.7863114824989559</c:v>
                </c:pt>
              </c:numCache>
            </c:numRef>
          </c:yVal>
          <c:smooth val="0"/>
          <c:extLst>
            <c:ext xmlns:c16="http://schemas.microsoft.com/office/drawing/2014/chart" uri="{C3380CC4-5D6E-409C-BE32-E72D297353CC}">
              <c16:uniqueId val="{00000001-496A-4028-AB78-E2C40353A254}"/>
            </c:ext>
          </c:extLst>
        </c:ser>
        <c:dLbls>
          <c:showLegendKey val="0"/>
          <c:showVal val="0"/>
          <c:showCatName val="0"/>
          <c:showSerName val="0"/>
          <c:showPercent val="0"/>
          <c:showBubbleSize val="0"/>
        </c:dLbls>
        <c:axId val="387164207"/>
        <c:axId val="293315087"/>
      </c:scatterChart>
      <c:valAx>
        <c:axId val="387164207"/>
        <c:scaling>
          <c:orientation val="minMax"/>
        </c:scaling>
        <c:delete val="0"/>
        <c:axPos val="b"/>
        <c:title>
          <c:tx>
            <c:rich>
              <a:bodyPr/>
              <a:lstStyle/>
              <a:p>
                <a:pPr>
                  <a:defRPr/>
                </a:pPr>
                <a:r>
                  <a:rPr lang="en-US"/>
                  <a:t>Empathy</a:t>
                </a:r>
              </a:p>
            </c:rich>
          </c:tx>
          <c:overlay val="0"/>
        </c:title>
        <c:numFmt formatCode="0.00" sourceLinked="1"/>
        <c:majorTickMark val="out"/>
        <c:minorTickMark val="none"/>
        <c:tickLblPos val="nextTo"/>
        <c:crossAx val="293315087"/>
        <c:crosses val="autoZero"/>
        <c:crossBetween val="midCat"/>
      </c:valAx>
      <c:valAx>
        <c:axId val="293315087"/>
        <c:scaling>
          <c:orientation val="minMax"/>
        </c:scaling>
        <c:delete val="0"/>
        <c:axPos val="l"/>
        <c:title>
          <c:tx>
            <c:rich>
              <a:bodyPr/>
              <a:lstStyle/>
              <a:p>
                <a:pPr>
                  <a:defRPr/>
                </a:pPr>
                <a:r>
                  <a:rPr lang="en-US"/>
                  <a:t>Overall Satisfaction</a:t>
                </a:r>
              </a:p>
            </c:rich>
          </c:tx>
          <c:overlay val="0"/>
        </c:title>
        <c:numFmt formatCode="General" sourceLinked="1"/>
        <c:majorTickMark val="out"/>
        <c:minorTickMark val="none"/>
        <c:tickLblPos val="nextTo"/>
        <c:crossAx val="387164207"/>
        <c:crosses val="autoZero"/>
        <c:crossBetween val="midCat"/>
      </c:valAx>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SERVQUAL vs Overall</a:t>
            </a:r>
            <a:r>
              <a:rPr lang="en-US" baseline="0"/>
              <a:t> Satisfaction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BurgerKing!$CS$3</c:f>
              <c:strCache>
                <c:ptCount val="1"/>
                <c:pt idx="0">
                  <c:v>SERVQUAL</c:v>
                </c:pt>
              </c:strCache>
            </c:strRef>
          </c:tx>
          <c:spPr>
            <a:ln w="28575" cap="rnd">
              <a:solidFill>
                <a:schemeClr val="accent1"/>
              </a:solidFill>
              <a:round/>
            </a:ln>
            <a:effectLst/>
          </c:spPr>
          <c:marker>
            <c:symbol val="none"/>
          </c:marker>
          <c:val>
            <c:numRef>
              <c:f>BurgerKing!$CS$4:$CS$34</c:f>
              <c:numCache>
                <c:formatCode>0.00</c:formatCode>
                <c:ptCount val="31"/>
                <c:pt idx="0">
                  <c:v>-1.8666666666666665</c:v>
                </c:pt>
                <c:pt idx="1">
                  <c:v>-0.32666666666666661</c:v>
                </c:pt>
                <c:pt idx="2">
                  <c:v>-1.0266666666666666</c:v>
                </c:pt>
                <c:pt idx="3">
                  <c:v>-0.63333333333333341</c:v>
                </c:pt>
                <c:pt idx="4">
                  <c:v>0.13333333333333333</c:v>
                </c:pt>
                <c:pt idx="5">
                  <c:v>-0.32</c:v>
                </c:pt>
                <c:pt idx="6">
                  <c:v>-0.13999999999999996</c:v>
                </c:pt>
                <c:pt idx="7">
                  <c:v>-1.9866666666666668</c:v>
                </c:pt>
                <c:pt idx="8">
                  <c:v>-0.4</c:v>
                </c:pt>
                <c:pt idx="9">
                  <c:v>-0.78666666666666674</c:v>
                </c:pt>
                <c:pt idx="10">
                  <c:v>-0.76666666666666672</c:v>
                </c:pt>
                <c:pt idx="11">
                  <c:v>0.14000000000000004</c:v>
                </c:pt>
                <c:pt idx="12">
                  <c:v>-1.1866666666666668</c:v>
                </c:pt>
                <c:pt idx="13">
                  <c:v>0.45999999999999996</c:v>
                </c:pt>
                <c:pt idx="14">
                  <c:v>-0.8</c:v>
                </c:pt>
                <c:pt idx="15">
                  <c:v>0.57999999999999996</c:v>
                </c:pt>
                <c:pt idx="16">
                  <c:v>0.96</c:v>
                </c:pt>
                <c:pt idx="17">
                  <c:v>-0.36666666666666681</c:v>
                </c:pt>
                <c:pt idx="18">
                  <c:v>-0.35333333333333339</c:v>
                </c:pt>
                <c:pt idx="19">
                  <c:v>2.6666666666666672E-2</c:v>
                </c:pt>
                <c:pt idx="20">
                  <c:v>0.13333333333333336</c:v>
                </c:pt>
                <c:pt idx="21">
                  <c:v>0.08</c:v>
                </c:pt>
                <c:pt idx="22">
                  <c:v>0.10666666666666673</c:v>
                </c:pt>
                <c:pt idx="23">
                  <c:v>-1.1066666666666665</c:v>
                </c:pt>
                <c:pt idx="24">
                  <c:v>1.1000000000000001</c:v>
                </c:pt>
                <c:pt idx="25">
                  <c:v>-0.28000000000000008</c:v>
                </c:pt>
                <c:pt idx="26">
                  <c:v>0.65333333333333343</c:v>
                </c:pt>
                <c:pt idx="27">
                  <c:v>-0.27333333333333332</c:v>
                </c:pt>
                <c:pt idx="28">
                  <c:v>1.48</c:v>
                </c:pt>
                <c:pt idx="29">
                  <c:v>-0.72</c:v>
                </c:pt>
                <c:pt idx="30">
                  <c:v>-0.66000000000000014</c:v>
                </c:pt>
              </c:numCache>
            </c:numRef>
          </c:val>
          <c:smooth val="0"/>
          <c:extLst>
            <c:ext xmlns:c16="http://schemas.microsoft.com/office/drawing/2014/chart" uri="{C3380CC4-5D6E-409C-BE32-E72D297353CC}">
              <c16:uniqueId val="{00000000-265A-49A2-8AAC-DB27A13C2CA5}"/>
            </c:ext>
          </c:extLst>
        </c:ser>
        <c:ser>
          <c:idx val="1"/>
          <c:order val="1"/>
          <c:tx>
            <c:strRef>
              <c:f>BurgerKing!$CU$3</c:f>
              <c:strCache>
                <c:ptCount val="1"/>
                <c:pt idx="0">
                  <c:v>Overall Satisfaction</c:v>
                </c:pt>
              </c:strCache>
            </c:strRef>
          </c:tx>
          <c:spPr>
            <a:ln w="28575" cap="rnd">
              <a:solidFill>
                <a:schemeClr val="accent2"/>
              </a:solidFill>
              <a:round/>
            </a:ln>
            <a:effectLst/>
          </c:spPr>
          <c:marker>
            <c:symbol val="none"/>
          </c:marker>
          <c:val>
            <c:numRef>
              <c:f>BurgerKing!$CU$4:$CU$34</c:f>
              <c:numCache>
                <c:formatCode>General</c:formatCode>
                <c:ptCount val="31"/>
                <c:pt idx="0">
                  <c:v>7</c:v>
                </c:pt>
                <c:pt idx="1">
                  <c:v>6</c:v>
                </c:pt>
                <c:pt idx="2">
                  <c:v>7</c:v>
                </c:pt>
                <c:pt idx="3">
                  <c:v>7</c:v>
                </c:pt>
                <c:pt idx="4">
                  <c:v>4</c:v>
                </c:pt>
                <c:pt idx="5">
                  <c:v>9</c:v>
                </c:pt>
                <c:pt idx="6">
                  <c:v>6</c:v>
                </c:pt>
                <c:pt idx="7">
                  <c:v>3</c:v>
                </c:pt>
                <c:pt idx="8">
                  <c:v>3</c:v>
                </c:pt>
                <c:pt idx="9">
                  <c:v>7</c:v>
                </c:pt>
                <c:pt idx="10">
                  <c:v>4</c:v>
                </c:pt>
                <c:pt idx="11">
                  <c:v>7</c:v>
                </c:pt>
                <c:pt idx="12">
                  <c:v>4</c:v>
                </c:pt>
                <c:pt idx="13">
                  <c:v>6</c:v>
                </c:pt>
                <c:pt idx="14">
                  <c:v>4</c:v>
                </c:pt>
                <c:pt idx="15">
                  <c:v>9</c:v>
                </c:pt>
                <c:pt idx="16">
                  <c:v>9</c:v>
                </c:pt>
                <c:pt idx="17">
                  <c:v>6</c:v>
                </c:pt>
                <c:pt idx="18">
                  <c:v>4</c:v>
                </c:pt>
                <c:pt idx="19">
                  <c:v>4</c:v>
                </c:pt>
                <c:pt idx="20">
                  <c:v>9</c:v>
                </c:pt>
                <c:pt idx="21">
                  <c:v>6</c:v>
                </c:pt>
                <c:pt idx="22">
                  <c:v>10</c:v>
                </c:pt>
                <c:pt idx="23">
                  <c:v>7</c:v>
                </c:pt>
                <c:pt idx="24">
                  <c:v>7</c:v>
                </c:pt>
                <c:pt idx="25">
                  <c:v>7</c:v>
                </c:pt>
                <c:pt idx="26">
                  <c:v>7</c:v>
                </c:pt>
                <c:pt idx="27">
                  <c:v>10</c:v>
                </c:pt>
                <c:pt idx="28">
                  <c:v>7</c:v>
                </c:pt>
                <c:pt idx="29">
                  <c:v>10</c:v>
                </c:pt>
                <c:pt idx="30">
                  <c:v>7</c:v>
                </c:pt>
              </c:numCache>
            </c:numRef>
          </c:val>
          <c:smooth val="0"/>
          <c:extLst>
            <c:ext xmlns:c16="http://schemas.microsoft.com/office/drawing/2014/chart" uri="{C3380CC4-5D6E-409C-BE32-E72D297353CC}">
              <c16:uniqueId val="{00000001-265A-49A2-8AAC-DB27A13C2CA5}"/>
            </c:ext>
          </c:extLst>
        </c:ser>
        <c:dLbls>
          <c:showLegendKey val="0"/>
          <c:showVal val="0"/>
          <c:showCatName val="0"/>
          <c:showSerName val="0"/>
          <c:showPercent val="0"/>
          <c:showBubbleSize val="0"/>
        </c:dLbls>
        <c:smooth val="0"/>
        <c:axId val="439116127"/>
        <c:axId val="377520127"/>
      </c:lineChart>
      <c:catAx>
        <c:axId val="439116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7520127"/>
        <c:crosses val="autoZero"/>
        <c:auto val="1"/>
        <c:lblAlgn val="ctr"/>
        <c:lblOffset val="100"/>
        <c:noMultiLvlLbl val="0"/>
      </c:catAx>
      <c:valAx>
        <c:axId val="37752012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91161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50CB-41C4-A966-D996B53C8AEF}"/>
              </c:ext>
            </c:extLst>
          </c:dPt>
          <c:dPt>
            <c:idx val="1"/>
            <c:marker>
              <c:symbol val="square"/>
              <c:size val="10"/>
            </c:marker>
            <c:bubble3D val="0"/>
            <c:extLst>
              <c:ext xmlns:c16="http://schemas.microsoft.com/office/drawing/2014/chart" uri="{C3380CC4-5D6E-409C-BE32-E72D297353CC}">
                <c16:uniqueId val="{00000001-50CB-41C4-A966-D996B53C8AEF}"/>
              </c:ext>
            </c:extLst>
          </c:dPt>
          <c:dPt>
            <c:idx val="2"/>
            <c:bubble3D val="0"/>
            <c:extLst>
              <c:ext xmlns:c16="http://schemas.microsoft.com/office/drawing/2014/chart" uri="{C3380CC4-5D6E-409C-BE32-E72D297353CC}">
                <c16:uniqueId val="{00000002-50CB-41C4-A966-D996B53C8AEF}"/>
              </c:ext>
            </c:extLst>
          </c:dPt>
          <c:cat>
            <c:strRef>
              <c:f>Sheet1!$A$2:$A$4</c:f>
              <c:strCache>
                <c:ptCount val="3"/>
                <c:pt idx="0">
                  <c:v>1</c:v>
                </c:pt>
                <c:pt idx="1">
                  <c:v>2</c:v>
                </c:pt>
                <c:pt idx="2">
                  <c:v>3</c:v>
                </c:pt>
              </c:strCache>
            </c:strRef>
          </c:cat>
          <c:val>
            <c:numRef>
              <c:f>Sheet1!$B$2:$B$4</c:f>
              <c:numCache>
                <c:formatCode>General</c:formatCode>
                <c:ptCount val="3"/>
                <c:pt idx="0">
                  <c:v>1</c:v>
                </c:pt>
                <c:pt idx="1">
                  <c:v>2</c:v>
                </c:pt>
                <c:pt idx="2">
                  <c:v>2</c:v>
                </c:pt>
              </c:numCache>
            </c:numRef>
          </c:val>
          <c:smooth val="0"/>
          <c:extLst>
            <c:ext xmlns:c16="http://schemas.microsoft.com/office/drawing/2014/chart" uri="{C3380CC4-5D6E-409C-BE32-E72D297353CC}">
              <c16:uniqueId val="{00000003-50CB-41C4-A966-D996B53C8AEF}"/>
            </c:ext>
          </c:extLst>
        </c:ser>
        <c:dLbls>
          <c:showLegendKey val="0"/>
          <c:showVal val="0"/>
          <c:showCatName val="0"/>
          <c:showSerName val="0"/>
          <c:showPercent val="0"/>
          <c:showBubbleSize val="0"/>
        </c:dLbls>
        <c:marker val="1"/>
        <c:smooth val="0"/>
        <c:axId val="42727210"/>
        <c:axId val="73941264"/>
      </c:lineChart>
      <c:catAx>
        <c:axId val="42727210"/>
        <c:scaling>
          <c:orientation val="minMax"/>
        </c:scaling>
        <c:delete val="0"/>
        <c:axPos val="b"/>
        <c:numFmt formatCode="General" sourceLinked="0"/>
        <c:majorTickMark val="none"/>
        <c:minorTickMark val="none"/>
        <c:tickLblPos val="none"/>
        <c:spPr>
          <a:noFill/>
          <a:ln w="9360">
            <a:noFill/>
            <a:prstDash val="sysDash"/>
            <a:round/>
          </a:ln>
        </c:spPr>
        <c:crossAx val="73941264"/>
        <c:crosses val="autoZero"/>
        <c:auto val="1"/>
        <c:lblAlgn val="ctr"/>
        <c:lblOffset val="100"/>
        <c:noMultiLvlLbl val="1"/>
      </c:catAx>
      <c:valAx>
        <c:axId val="73941264"/>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42727210"/>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37A2-419D-984D-A8BB822E169A}"/>
              </c:ext>
            </c:extLst>
          </c:dPt>
          <c:dPt>
            <c:idx val="1"/>
            <c:marker>
              <c:symbol val="square"/>
              <c:size val="10"/>
            </c:marker>
            <c:bubble3D val="0"/>
            <c:extLst>
              <c:ext xmlns:c16="http://schemas.microsoft.com/office/drawing/2014/chart" uri="{C3380CC4-5D6E-409C-BE32-E72D297353CC}">
                <c16:uniqueId val="{00000001-37A2-419D-984D-A8BB822E169A}"/>
              </c:ext>
            </c:extLst>
          </c:dPt>
          <c:dPt>
            <c:idx val="2"/>
            <c:bubble3D val="0"/>
            <c:extLst>
              <c:ext xmlns:c16="http://schemas.microsoft.com/office/drawing/2014/chart" uri="{C3380CC4-5D6E-409C-BE32-E72D297353CC}">
                <c16:uniqueId val="{00000002-37A2-419D-984D-A8BB822E169A}"/>
              </c:ext>
            </c:extLst>
          </c:dPt>
          <c:cat>
            <c:strRef>
              <c:f>Sheet1!$A$2:$A$4</c:f>
              <c:strCache>
                <c:ptCount val="3"/>
                <c:pt idx="0">
                  <c:v>1</c:v>
                </c:pt>
                <c:pt idx="1">
                  <c:v>2</c:v>
                </c:pt>
                <c:pt idx="2">
                  <c:v>3</c:v>
                </c:pt>
              </c:strCache>
            </c:strRef>
          </c:cat>
          <c:val>
            <c:numRef>
              <c:f>Sheet1!$B$2:$B$4</c:f>
              <c:numCache>
                <c:formatCode>General</c:formatCode>
                <c:ptCount val="3"/>
                <c:pt idx="0">
                  <c:v>1</c:v>
                </c:pt>
                <c:pt idx="1">
                  <c:v>1</c:v>
                </c:pt>
                <c:pt idx="2">
                  <c:v>2</c:v>
                </c:pt>
              </c:numCache>
            </c:numRef>
          </c:val>
          <c:smooth val="0"/>
          <c:extLst>
            <c:ext xmlns:c16="http://schemas.microsoft.com/office/drawing/2014/chart" uri="{C3380CC4-5D6E-409C-BE32-E72D297353CC}">
              <c16:uniqueId val="{00000003-37A2-419D-984D-A8BB822E169A}"/>
            </c:ext>
          </c:extLst>
        </c:ser>
        <c:dLbls>
          <c:showLegendKey val="0"/>
          <c:showVal val="0"/>
          <c:showCatName val="0"/>
          <c:showSerName val="0"/>
          <c:showPercent val="0"/>
          <c:showBubbleSize val="0"/>
        </c:dLbls>
        <c:marker val="1"/>
        <c:smooth val="0"/>
        <c:axId val="6395693"/>
        <c:axId val="568210"/>
      </c:lineChart>
      <c:catAx>
        <c:axId val="6395693"/>
        <c:scaling>
          <c:orientation val="minMax"/>
        </c:scaling>
        <c:delete val="0"/>
        <c:axPos val="b"/>
        <c:numFmt formatCode="General" sourceLinked="0"/>
        <c:majorTickMark val="none"/>
        <c:minorTickMark val="none"/>
        <c:tickLblPos val="none"/>
        <c:spPr>
          <a:noFill/>
          <a:ln w="9360">
            <a:noFill/>
            <a:prstDash val="sysDash"/>
            <a:round/>
          </a:ln>
        </c:spPr>
        <c:crossAx val="568210"/>
        <c:crosses val="autoZero"/>
        <c:auto val="1"/>
        <c:lblAlgn val="ctr"/>
        <c:lblOffset val="100"/>
        <c:noMultiLvlLbl val="1"/>
      </c:catAx>
      <c:valAx>
        <c:axId val="568210"/>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6395693"/>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75E9-43C3-8255-C90CA04A2279}"/>
              </c:ext>
            </c:extLst>
          </c:dPt>
          <c:dPt>
            <c:idx val="1"/>
            <c:marker>
              <c:symbol val="square"/>
              <c:size val="10"/>
            </c:marker>
            <c:bubble3D val="0"/>
            <c:extLst>
              <c:ext xmlns:c16="http://schemas.microsoft.com/office/drawing/2014/chart" uri="{C3380CC4-5D6E-409C-BE32-E72D297353CC}">
                <c16:uniqueId val="{00000001-75E9-43C3-8255-C90CA04A2279}"/>
              </c:ext>
            </c:extLst>
          </c:dPt>
          <c:dPt>
            <c:idx val="2"/>
            <c:bubble3D val="0"/>
            <c:extLst>
              <c:ext xmlns:c16="http://schemas.microsoft.com/office/drawing/2014/chart" uri="{C3380CC4-5D6E-409C-BE32-E72D297353CC}">
                <c16:uniqueId val="{00000002-75E9-43C3-8255-C90CA04A2279}"/>
              </c:ext>
            </c:extLst>
          </c:dPt>
          <c:cat>
            <c:strRef>
              <c:f>Sheet1!$A$2:$A$4</c:f>
              <c:strCache>
                <c:ptCount val="3"/>
                <c:pt idx="0">
                  <c:v>1</c:v>
                </c:pt>
                <c:pt idx="1">
                  <c:v>2</c:v>
                </c:pt>
                <c:pt idx="2">
                  <c:v>3</c:v>
                </c:pt>
              </c:strCache>
            </c:strRef>
          </c:cat>
          <c:val>
            <c:numRef>
              <c:f>Sheet1!$B$2:$B$4</c:f>
              <c:numCache>
                <c:formatCode>General</c:formatCode>
                <c:ptCount val="3"/>
                <c:pt idx="0">
                  <c:v>2</c:v>
                </c:pt>
                <c:pt idx="1">
                  <c:v>2</c:v>
                </c:pt>
                <c:pt idx="2">
                  <c:v>0</c:v>
                </c:pt>
              </c:numCache>
            </c:numRef>
          </c:val>
          <c:smooth val="0"/>
          <c:extLst>
            <c:ext xmlns:c16="http://schemas.microsoft.com/office/drawing/2014/chart" uri="{C3380CC4-5D6E-409C-BE32-E72D297353CC}">
              <c16:uniqueId val="{00000003-75E9-43C3-8255-C90CA04A2279}"/>
            </c:ext>
          </c:extLst>
        </c:ser>
        <c:dLbls>
          <c:showLegendKey val="0"/>
          <c:showVal val="0"/>
          <c:showCatName val="0"/>
          <c:showSerName val="0"/>
          <c:showPercent val="0"/>
          <c:showBubbleSize val="0"/>
        </c:dLbls>
        <c:marker val="1"/>
        <c:smooth val="0"/>
        <c:axId val="72146704"/>
        <c:axId val="72181014"/>
      </c:lineChart>
      <c:catAx>
        <c:axId val="72146704"/>
        <c:scaling>
          <c:orientation val="minMax"/>
        </c:scaling>
        <c:delete val="0"/>
        <c:axPos val="b"/>
        <c:numFmt formatCode="General" sourceLinked="0"/>
        <c:majorTickMark val="none"/>
        <c:minorTickMark val="none"/>
        <c:tickLblPos val="none"/>
        <c:spPr>
          <a:noFill/>
          <a:ln w="9360">
            <a:noFill/>
            <a:prstDash val="sysDash"/>
            <a:round/>
          </a:ln>
        </c:spPr>
        <c:crossAx val="72181014"/>
        <c:crosses val="autoZero"/>
        <c:auto val="1"/>
        <c:lblAlgn val="ctr"/>
        <c:lblOffset val="100"/>
        <c:noMultiLvlLbl val="1"/>
      </c:catAx>
      <c:valAx>
        <c:axId val="72181014"/>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72146704"/>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51BE-4129-BB67-00FCF9BE67EC}"/>
              </c:ext>
            </c:extLst>
          </c:dPt>
          <c:dPt>
            <c:idx val="1"/>
            <c:marker>
              <c:symbol val="square"/>
              <c:size val="10"/>
            </c:marker>
            <c:bubble3D val="0"/>
            <c:extLst>
              <c:ext xmlns:c16="http://schemas.microsoft.com/office/drawing/2014/chart" uri="{C3380CC4-5D6E-409C-BE32-E72D297353CC}">
                <c16:uniqueId val="{00000001-51BE-4129-BB67-00FCF9BE67EC}"/>
              </c:ext>
            </c:extLst>
          </c:dPt>
          <c:dPt>
            <c:idx val="2"/>
            <c:bubble3D val="0"/>
            <c:extLst>
              <c:ext xmlns:c16="http://schemas.microsoft.com/office/drawing/2014/chart" uri="{C3380CC4-5D6E-409C-BE32-E72D297353CC}">
                <c16:uniqueId val="{00000002-51BE-4129-BB67-00FCF9BE67EC}"/>
              </c:ext>
            </c:extLst>
          </c:dPt>
          <c:cat>
            <c:strRef>
              <c:f>Sheet1!$A$2:$A$4</c:f>
              <c:strCache>
                <c:ptCount val="3"/>
                <c:pt idx="0">
                  <c:v>1</c:v>
                </c:pt>
                <c:pt idx="1">
                  <c:v>2</c:v>
                </c:pt>
                <c:pt idx="2">
                  <c:v>3</c:v>
                </c:pt>
              </c:strCache>
            </c:strRef>
          </c:cat>
          <c:val>
            <c:numRef>
              <c:f>Sheet1!$B$2:$B$4</c:f>
              <c:numCache>
                <c:formatCode>General</c:formatCode>
                <c:ptCount val="3"/>
                <c:pt idx="0">
                  <c:v>1</c:v>
                </c:pt>
                <c:pt idx="1">
                  <c:v>2</c:v>
                </c:pt>
                <c:pt idx="2">
                  <c:v>2</c:v>
                </c:pt>
              </c:numCache>
            </c:numRef>
          </c:val>
          <c:smooth val="0"/>
          <c:extLst>
            <c:ext xmlns:c16="http://schemas.microsoft.com/office/drawing/2014/chart" uri="{C3380CC4-5D6E-409C-BE32-E72D297353CC}">
              <c16:uniqueId val="{00000003-51BE-4129-BB67-00FCF9BE67EC}"/>
            </c:ext>
          </c:extLst>
        </c:ser>
        <c:dLbls>
          <c:showLegendKey val="0"/>
          <c:showVal val="0"/>
          <c:showCatName val="0"/>
          <c:showSerName val="0"/>
          <c:showPercent val="0"/>
          <c:showBubbleSize val="0"/>
        </c:dLbls>
        <c:marker val="1"/>
        <c:smooth val="0"/>
        <c:axId val="78723205"/>
        <c:axId val="35677338"/>
      </c:lineChart>
      <c:catAx>
        <c:axId val="78723205"/>
        <c:scaling>
          <c:orientation val="minMax"/>
        </c:scaling>
        <c:delete val="0"/>
        <c:axPos val="b"/>
        <c:numFmt formatCode="General" sourceLinked="0"/>
        <c:majorTickMark val="none"/>
        <c:minorTickMark val="none"/>
        <c:tickLblPos val="none"/>
        <c:spPr>
          <a:noFill/>
          <a:ln w="9360">
            <a:noFill/>
            <a:prstDash val="sysDash"/>
            <a:round/>
          </a:ln>
        </c:spPr>
        <c:crossAx val="35677338"/>
        <c:crosses val="autoZero"/>
        <c:auto val="1"/>
        <c:lblAlgn val="ctr"/>
        <c:lblOffset val="100"/>
        <c:noMultiLvlLbl val="1"/>
      </c:catAx>
      <c:valAx>
        <c:axId val="35677338"/>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78723205"/>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1169-45F8-980F-97BDD61F61A2}"/>
              </c:ext>
            </c:extLst>
          </c:dPt>
          <c:dPt>
            <c:idx val="1"/>
            <c:marker>
              <c:symbol val="square"/>
              <c:size val="10"/>
            </c:marker>
            <c:bubble3D val="0"/>
            <c:extLst>
              <c:ext xmlns:c16="http://schemas.microsoft.com/office/drawing/2014/chart" uri="{C3380CC4-5D6E-409C-BE32-E72D297353CC}">
                <c16:uniqueId val="{00000001-1169-45F8-980F-97BDD61F61A2}"/>
              </c:ext>
            </c:extLst>
          </c:dPt>
          <c:dPt>
            <c:idx val="2"/>
            <c:bubble3D val="0"/>
            <c:extLst>
              <c:ext xmlns:c16="http://schemas.microsoft.com/office/drawing/2014/chart" uri="{C3380CC4-5D6E-409C-BE32-E72D297353CC}">
                <c16:uniqueId val="{00000002-1169-45F8-980F-97BDD61F61A2}"/>
              </c:ext>
            </c:extLst>
          </c:dPt>
          <c:cat>
            <c:strRef>
              <c:f>Sheet1!$A$2:$A$4</c:f>
              <c:strCache>
                <c:ptCount val="3"/>
                <c:pt idx="0">
                  <c:v>1</c:v>
                </c:pt>
                <c:pt idx="1">
                  <c:v>2</c:v>
                </c:pt>
                <c:pt idx="2">
                  <c:v>3</c:v>
                </c:pt>
              </c:strCache>
            </c:strRef>
          </c:cat>
          <c:val>
            <c:numRef>
              <c:f>Sheet1!$B$2:$B$4</c:f>
              <c:numCache>
                <c:formatCode>General</c:formatCode>
                <c:ptCount val="3"/>
                <c:pt idx="0">
                  <c:v>2</c:v>
                </c:pt>
                <c:pt idx="1">
                  <c:v>0</c:v>
                </c:pt>
                <c:pt idx="2">
                  <c:v>1</c:v>
                </c:pt>
              </c:numCache>
            </c:numRef>
          </c:val>
          <c:smooth val="0"/>
          <c:extLst>
            <c:ext xmlns:c16="http://schemas.microsoft.com/office/drawing/2014/chart" uri="{C3380CC4-5D6E-409C-BE32-E72D297353CC}">
              <c16:uniqueId val="{00000003-1169-45F8-980F-97BDD61F61A2}"/>
            </c:ext>
          </c:extLst>
        </c:ser>
        <c:dLbls>
          <c:showLegendKey val="0"/>
          <c:showVal val="0"/>
          <c:showCatName val="0"/>
          <c:showSerName val="0"/>
          <c:showPercent val="0"/>
          <c:showBubbleSize val="0"/>
        </c:dLbls>
        <c:marker val="1"/>
        <c:smooth val="0"/>
        <c:axId val="3782614"/>
        <c:axId val="94059091"/>
      </c:lineChart>
      <c:catAx>
        <c:axId val="3782614"/>
        <c:scaling>
          <c:orientation val="minMax"/>
        </c:scaling>
        <c:delete val="0"/>
        <c:axPos val="b"/>
        <c:numFmt formatCode="General" sourceLinked="0"/>
        <c:majorTickMark val="none"/>
        <c:minorTickMark val="none"/>
        <c:tickLblPos val="none"/>
        <c:spPr>
          <a:noFill/>
          <a:ln w="9360">
            <a:noFill/>
            <a:prstDash val="sysDash"/>
            <a:round/>
          </a:ln>
        </c:spPr>
        <c:crossAx val="94059091"/>
        <c:crosses val="autoZero"/>
        <c:auto val="1"/>
        <c:lblAlgn val="ctr"/>
        <c:lblOffset val="100"/>
        <c:noMultiLvlLbl val="1"/>
      </c:catAx>
      <c:valAx>
        <c:axId val="94059091"/>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3782614"/>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F8FB-4574-BB7B-A150341F3843}"/>
              </c:ext>
            </c:extLst>
          </c:dPt>
          <c:dPt>
            <c:idx val="1"/>
            <c:marker>
              <c:symbol val="square"/>
              <c:size val="10"/>
            </c:marker>
            <c:bubble3D val="0"/>
            <c:extLst>
              <c:ext xmlns:c16="http://schemas.microsoft.com/office/drawing/2014/chart" uri="{C3380CC4-5D6E-409C-BE32-E72D297353CC}">
                <c16:uniqueId val="{00000001-F8FB-4574-BB7B-A150341F3843}"/>
              </c:ext>
            </c:extLst>
          </c:dPt>
          <c:dPt>
            <c:idx val="2"/>
            <c:bubble3D val="0"/>
            <c:extLst>
              <c:ext xmlns:c16="http://schemas.microsoft.com/office/drawing/2014/chart" uri="{C3380CC4-5D6E-409C-BE32-E72D297353CC}">
                <c16:uniqueId val="{00000002-F8FB-4574-BB7B-A150341F3843}"/>
              </c:ext>
            </c:extLst>
          </c:dPt>
          <c:cat>
            <c:strRef>
              <c:f>Sheet1!$A$2:$A$4</c:f>
              <c:strCache>
                <c:ptCount val="3"/>
                <c:pt idx="0">
                  <c:v>1</c:v>
                </c:pt>
                <c:pt idx="1">
                  <c:v>2</c:v>
                </c:pt>
                <c:pt idx="2">
                  <c:v>3</c:v>
                </c:pt>
              </c:strCache>
            </c:strRef>
          </c:cat>
          <c:val>
            <c:numRef>
              <c:f>Sheet1!$B$2:$B$4</c:f>
              <c:numCache>
                <c:formatCode>General</c:formatCode>
                <c:ptCount val="3"/>
                <c:pt idx="0">
                  <c:v>2</c:v>
                </c:pt>
                <c:pt idx="1">
                  <c:v>2</c:v>
                </c:pt>
                <c:pt idx="2">
                  <c:v>2</c:v>
                </c:pt>
              </c:numCache>
            </c:numRef>
          </c:val>
          <c:smooth val="0"/>
          <c:extLst>
            <c:ext xmlns:c16="http://schemas.microsoft.com/office/drawing/2014/chart" uri="{C3380CC4-5D6E-409C-BE32-E72D297353CC}">
              <c16:uniqueId val="{00000003-F8FB-4574-BB7B-A150341F3843}"/>
            </c:ext>
          </c:extLst>
        </c:ser>
        <c:dLbls>
          <c:showLegendKey val="0"/>
          <c:showVal val="0"/>
          <c:showCatName val="0"/>
          <c:showSerName val="0"/>
          <c:showPercent val="0"/>
          <c:showBubbleSize val="0"/>
        </c:dLbls>
        <c:marker val="1"/>
        <c:smooth val="0"/>
        <c:axId val="97939085"/>
        <c:axId val="32527220"/>
      </c:lineChart>
      <c:catAx>
        <c:axId val="97939085"/>
        <c:scaling>
          <c:orientation val="minMax"/>
        </c:scaling>
        <c:delete val="0"/>
        <c:axPos val="b"/>
        <c:numFmt formatCode="General" sourceLinked="0"/>
        <c:majorTickMark val="none"/>
        <c:minorTickMark val="none"/>
        <c:tickLblPos val="none"/>
        <c:spPr>
          <a:noFill/>
          <a:ln w="9360">
            <a:noFill/>
            <a:prstDash val="sysDash"/>
            <a:round/>
          </a:ln>
        </c:spPr>
        <c:crossAx val="32527220"/>
        <c:crosses val="autoZero"/>
        <c:auto val="1"/>
        <c:lblAlgn val="ctr"/>
        <c:lblOffset val="100"/>
        <c:noMultiLvlLbl val="1"/>
      </c:catAx>
      <c:valAx>
        <c:axId val="32527220"/>
        <c:scaling>
          <c:orientation val="minMax"/>
          <c:max val="5"/>
          <c:min val="1"/>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97939085"/>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lineChart>
        <c:grouping val="standard"/>
        <c:varyColors val="0"/>
        <c:ser>
          <c:idx val="0"/>
          <c:order val="0"/>
          <c:tx>
            <c:strRef>
              <c:f>Sheet1!$B$1</c:f>
              <c:strCache>
                <c:ptCount val="1"/>
                <c:pt idx="0">
                  <c:v>col1</c:v>
                </c:pt>
              </c:strCache>
            </c:strRef>
          </c:tx>
          <c:spPr>
            <a:ln w="28440">
              <a:solidFill>
                <a:srgbClr val="6EAC6D"/>
              </a:solidFill>
              <a:round/>
            </a:ln>
          </c:spPr>
          <c:marker>
            <c:symbol val="square"/>
            <c:size val="5"/>
            <c:spPr>
              <a:solidFill>
                <a:srgbClr val="6EAC6D"/>
              </a:solidFill>
            </c:spPr>
          </c:marker>
          <c:dPt>
            <c:idx val="0"/>
            <c:bubble3D val="0"/>
            <c:extLst>
              <c:ext xmlns:c16="http://schemas.microsoft.com/office/drawing/2014/chart" uri="{C3380CC4-5D6E-409C-BE32-E72D297353CC}">
                <c16:uniqueId val="{00000000-F35A-41C3-B466-E4B0AFBA57B0}"/>
              </c:ext>
            </c:extLst>
          </c:dPt>
          <c:dPt>
            <c:idx val="1"/>
            <c:marker>
              <c:symbol val="square"/>
              <c:size val="10"/>
            </c:marker>
            <c:bubble3D val="0"/>
            <c:extLst>
              <c:ext xmlns:c16="http://schemas.microsoft.com/office/drawing/2014/chart" uri="{C3380CC4-5D6E-409C-BE32-E72D297353CC}">
                <c16:uniqueId val="{00000001-F35A-41C3-B466-E4B0AFBA57B0}"/>
              </c:ext>
            </c:extLst>
          </c:dPt>
          <c:dPt>
            <c:idx val="2"/>
            <c:bubble3D val="0"/>
            <c:extLst>
              <c:ext xmlns:c16="http://schemas.microsoft.com/office/drawing/2014/chart" uri="{C3380CC4-5D6E-409C-BE32-E72D297353CC}">
                <c16:uniqueId val="{00000002-F35A-41C3-B466-E4B0AFBA57B0}"/>
              </c:ext>
            </c:extLst>
          </c:dPt>
          <c:cat>
            <c:strRef>
              <c:f>Sheet1!$A$2:$A$4</c:f>
              <c:strCache>
                <c:ptCount val="3"/>
                <c:pt idx="0">
                  <c:v>1</c:v>
                </c:pt>
                <c:pt idx="1">
                  <c:v>2</c:v>
                </c:pt>
                <c:pt idx="2">
                  <c:v>3</c:v>
                </c:pt>
              </c:strCache>
            </c:strRef>
          </c:cat>
          <c:val>
            <c:numRef>
              <c:f>Sheet1!$B$2:$B$4</c:f>
              <c:numCache>
                <c:formatCode>General</c:formatCode>
                <c:ptCount val="3"/>
                <c:pt idx="0">
                  <c:v>0</c:v>
                </c:pt>
                <c:pt idx="1">
                  <c:v>1</c:v>
                </c:pt>
                <c:pt idx="2">
                  <c:v>1</c:v>
                </c:pt>
              </c:numCache>
            </c:numRef>
          </c:val>
          <c:smooth val="0"/>
          <c:extLst>
            <c:ext xmlns:c16="http://schemas.microsoft.com/office/drawing/2014/chart" uri="{C3380CC4-5D6E-409C-BE32-E72D297353CC}">
              <c16:uniqueId val="{00000003-F35A-41C3-B466-E4B0AFBA57B0}"/>
            </c:ext>
          </c:extLst>
        </c:ser>
        <c:dLbls>
          <c:showLegendKey val="0"/>
          <c:showVal val="0"/>
          <c:showCatName val="0"/>
          <c:showSerName val="0"/>
          <c:showPercent val="0"/>
          <c:showBubbleSize val="0"/>
        </c:dLbls>
        <c:marker val="1"/>
        <c:smooth val="0"/>
        <c:axId val="61929010"/>
        <c:axId val="60329154"/>
      </c:lineChart>
      <c:catAx>
        <c:axId val="61929010"/>
        <c:scaling>
          <c:orientation val="minMax"/>
        </c:scaling>
        <c:delete val="0"/>
        <c:axPos val="b"/>
        <c:numFmt formatCode="General" sourceLinked="0"/>
        <c:majorTickMark val="none"/>
        <c:minorTickMark val="none"/>
        <c:tickLblPos val="none"/>
        <c:spPr>
          <a:noFill/>
          <a:ln w="9360">
            <a:noFill/>
            <a:prstDash val="sysDash"/>
            <a:round/>
          </a:ln>
        </c:spPr>
        <c:crossAx val="60329154"/>
        <c:crosses val="autoZero"/>
        <c:auto val="1"/>
        <c:lblAlgn val="ctr"/>
        <c:lblOffset val="100"/>
        <c:noMultiLvlLbl val="1"/>
      </c:catAx>
      <c:valAx>
        <c:axId val="60329154"/>
        <c:scaling>
          <c:orientation val="minMax"/>
          <c:max val="2"/>
          <c:min val="-2"/>
        </c:scaling>
        <c:delete val="0"/>
        <c:axPos val="l"/>
        <c:majorGridlines>
          <c:spPr>
            <a:ln w="9360">
              <a:solidFill>
                <a:srgbClr val="B3B3B3"/>
              </a:solidFill>
              <a:prstDash val="sysDash"/>
              <a:round/>
            </a:ln>
          </c:spPr>
        </c:majorGridlines>
        <c:numFmt formatCode="General" sourceLinked="1"/>
        <c:majorTickMark val="none"/>
        <c:minorTickMark val="none"/>
        <c:tickLblPos val="nextTo"/>
        <c:spPr>
          <a:ln>
            <a:noFill/>
          </a:ln>
        </c:spPr>
        <c:crossAx val="61929010"/>
        <c:crosses val="autoZero"/>
        <c:crossBetween val="between"/>
        <c:majorUnit val="1"/>
        <c:minorUnit val="1"/>
      </c:valAx>
      <c:spPr>
        <a:noFill/>
        <a:ln>
          <a:noFill/>
        </a:ln>
      </c:spPr>
    </c:plotArea>
    <c:plotVisOnly val="1"/>
    <c:dispBlanksAs val="zero"/>
    <c:showDLblsOverMax val="1"/>
  </c:chart>
  <c:spPr>
    <a:noFill/>
    <a:ln>
      <a:noFill/>
    </a:ln>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C1FF6DA9-008F-8B48-92A6-B652298478BF}" type="slidenum">
              <a:rPr lang="en-US" smtClean="0"/>
              <a:t>‹#›</a:t>
            </a:fld>
            <a:endParaRPr lang="en-US"/>
          </a:p>
        </p:txBody>
      </p:sp>
    </p:spTree>
    <p:extLst>
      <p:ext uri="{BB962C8B-B14F-4D97-AF65-F5344CB8AC3E}">
        <p14:creationId xmlns:p14="http://schemas.microsoft.com/office/powerpoint/2010/main" val="158759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90640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5385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01587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5BCAD085-E8A6-8845-BD4E-CB4CCA059FC4}" type="datetimeFigureOut">
              <a:rPr lang="en-US" smtClean="0"/>
              <a:t>2/21/2020</a:t>
            </a:fld>
            <a:endParaRPr lang="en-US"/>
          </a:p>
        </p:txBody>
      </p:sp>
      <p:sp>
        <p:nvSpPr>
          <p:cNvPr id="5" name="Footer Placeholder 4"/>
          <p:cNvSpPr>
            <a:spLocks noGrp="1"/>
          </p:cNvSpPr>
          <p:nvPr>
            <p:ph type="ftr" sz="quarter" idx="11"/>
          </p:nvPr>
        </p:nvSpPr>
        <p:spPr>
          <a:xfrm>
            <a:off x="1637031" y="4704588"/>
            <a:ext cx="4745736" cy="273844"/>
          </a:xfrm>
        </p:spPr>
        <p:txBody>
          <a:bodyPr/>
          <a:lstStyle/>
          <a:p>
            <a:endParaRPr lang="en-US"/>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C1FF6DA9-008F-8B48-92A6-B652298478BF}" type="slidenum">
              <a:rPr lang="en-US" smtClean="0"/>
              <a:t>‹#›</a:t>
            </a:fld>
            <a:endParaRPr lang="en-US"/>
          </a:p>
        </p:txBody>
      </p:sp>
    </p:spTree>
    <p:extLst>
      <p:ext uri="{BB962C8B-B14F-4D97-AF65-F5344CB8AC3E}">
        <p14:creationId xmlns:p14="http://schemas.microsoft.com/office/powerpoint/2010/main" val="3313505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4820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7411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991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9064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81763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2/21/2020</a:t>
            </a:fld>
            <a:endParaRPr lang="en-US"/>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2291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5BCAD085-E8A6-8845-BD4E-CB4CCA059FC4}" type="datetimeFigureOut">
              <a:rPr lang="en-US" smtClean="0"/>
              <a:t>2/21/2020</a:t>
            </a:fld>
            <a:endParaRPr lang="en-US"/>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266201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405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hyperlink" Target="https://www.insauga.com/5-elevator-dos-and-donts-for-mississauga-condo-dwellers" TargetMode="External"/><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8.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6.xml"/><Relationship Id="rId11" Type="http://schemas.openxmlformats.org/officeDocument/2006/relationships/image" Target="../media/image20.svg"/><Relationship Id="rId5" Type="http://schemas.openxmlformats.org/officeDocument/2006/relationships/chart" Target="../charts/chart5.xml"/><Relationship Id="rId10" Type="http://schemas.openxmlformats.org/officeDocument/2006/relationships/image" Target="../media/image19.png"/><Relationship Id="rId4" Type="http://schemas.openxmlformats.org/officeDocument/2006/relationships/hyperlink" Target="https://pt.wikipedia.org/wiki/Burger_King" TargetMode="External"/><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1.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8.xml"/><Relationship Id="rId11" Type="http://schemas.openxmlformats.org/officeDocument/2006/relationships/image" Target="../media/image20.svg"/><Relationship Id="rId5" Type="http://schemas.openxmlformats.org/officeDocument/2006/relationships/chart" Target="../charts/chart7.xml"/><Relationship Id="rId10" Type="http://schemas.openxmlformats.org/officeDocument/2006/relationships/image" Target="../media/image19.png"/><Relationship Id="rId4" Type="http://schemas.openxmlformats.org/officeDocument/2006/relationships/hyperlink" Target="https://jamesvsburger.com/2014/04/22/world-tour-double-double-animal-style-in-n-out-burger-las-vegas/" TargetMode="External"/><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hyperlink" Target="https://he.wikipedia.org/wiki/%D7%A7%D7%95%D7%91%D7%A5:Burger_King_Menu.jpg" TargetMode="External"/><Relationship Id="rId9" Type="http://schemas.openxmlformats.org/officeDocument/2006/relationships/image" Target="../media/image20.sv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3.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12.xml"/><Relationship Id="rId11" Type="http://schemas.openxmlformats.org/officeDocument/2006/relationships/image" Target="../media/image26.svg"/><Relationship Id="rId5" Type="http://schemas.openxmlformats.org/officeDocument/2006/relationships/chart" Target="../charts/chart11.xml"/><Relationship Id="rId10" Type="http://schemas.openxmlformats.org/officeDocument/2006/relationships/image" Target="../media/image25.png"/><Relationship Id="rId4" Type="http://schemas.openxmlformats.org/officeDocument/2006/relationships/hyperlink" Target="http://eatingmywaythroughoc.blogspot.com/2012/12/a-new-burger-comes-to-town-welcome.html" TargetMode="External"/><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7.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14.xml"/><Relationship Id="rId11" Type="http://schemas.openxmlformats.org/officeDocument/2006/relationships/image" Target="../media/image26.svg"/><Relationship Id="rId5" Type="http://schemas.openxmlformats.org/officeDocument/2006/relationships/chart" Target="../charts/chart13.xml"/><Relationship Id="rId10" Type="http://schemas.openxmlformats.org/officeDocument/2006/relationships/image" Target="../media/image25.png"/><Relationship Id="rId4" Type="http://schemas.openxmlformats.org/officeDocument/2006/relationships/hyperlink" Target="https://newadvertising.org/square" TargetMode="External"/><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8.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hyperlink" Target="http://www.freeismylife.com/2012/12/coupon-199-for-wendys-kids-meal-10-gift.html" TargetMode="External"/><Relationship Id="rId9" Type="http://schemas.openxmlformats.org/officeDocument/2006/relationships/image" Target="../media/image20.sv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9.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hyperlink" Target="http://en.wikipedia.org/wiki/File:Burger-King-Interior-Cork-Ireland-2012.JPG" TargetMode="External"/><Relationship Id="rId9" Type="http://schemas.openxmlformats.org/officeDocument/2006/relationships/image" Target="../media/image14.sv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0.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hyperlink" Target="http://flickr.com/photos/dbasulto/9081057700" TargetMode="External"/><Relationship Id="rId9" Type="http://schemas.openxmlformats.org/officeDocument/2006/relationships/image" Target="../media/image14.svg"/></Relationships>
</file>

<file path=ppt/slides/_rels/slide19.xml.rels><?xml version="1.0" encoding="UTF-8" standalone="yes"?>
<Relationships xmlns="http://schemas.openxmlformats.org/package/2006/relationships"><Relationship Id="rId2" Type="http://schemas.openxmlformats.org/officeDocument/2006/relationships/hyperlink" Target="https://forms.gle/PLwg1xQEBfBATeFC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2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2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23.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25.xml"/></Relationships>
</file>

<file path=ppt/slides/_rels/slide25.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ourfiniteworld.com/2017/03/29/why-energy-economy-models-produce-overly-optimistic-indications/comment-page-3/" TargetMode="External"/><Relationship Id="rId7"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jp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2.xml"/><Relationship Id="rId11" Type="http://schemas.openxmlformats.org/officeDocument/2006/relationships/image" Target="../media/image16.svg"/><Relationship Id="rId5" Type="http://schemas.openxmlformats.org/officeDocument/2006/relationships/chart" Target="../charts/chart1.xml"/><Relationship Id="rId10" Type="http://schemas.openxmlformats.org/officeDocument/2006/relationships/image" Target="../media/image15.png"/><Relationship Id="rId4" Type="http://schemas.openxmlformats.org/officeDocument/2006/relationships/hyperlink" Target="https://www.flickr.com/photos/tinfoilraccoon/5167267688" TargetMode="External"/><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312BA11-4EB0-4414-BFDA-F5D5B03A941D}"/>
              </a:ext>
            </a:extLst>
          </p:cNvPr>
          <p:cNvSpPr>
            <a:spLocks noGrp="1" noChangeArrowheads="1"/>
          </p:cNvSpPr>
          <p:nvPr>
            <p:ph type="ctrTitle"/>
          </p:nvPr>
        </p:nvSpPr>
        <p:spPr bwMode="auto">
          <a:xfrm>
            <a:off x="2507877" y="1612430"/>
            <a:ext cx="57560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191919"/>
                </a:solidFill>
                <a:effectLst/>
                <a:latin typeface="Calibri" panose="020F0502020204030204" pitchFamily="34" charset="0"/>
                <a:ea typeface="Times New Roman" panose="02020603050405020304" pitchFamily="18" charset="0"/>
                <a:cs typeface="Times New Roman" panose="02020603050405020304" pitchFamily="18" charset="0"/>
              </a:rPr>
              <a:t>BURGER KING – </a:t>
            </a:r>
            <a:br>
              <a:rPr kumimoji="0" lang="en-US" altLang="en-US" sz="3600" b="0" i="0" u="none" strike="noStrike" cap="none" normalizeH="0" baseline="0" dirty="0">
                <a:ln>
                  <a:noFill/>
                </a:ln>
                <a:solidFill>
                  <a:srgbClr val="191919"/>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3600" b="0" i="0" u="none" strike="noStrike" cap="none" normalizeH="0" baseline="0" dirty="0">
                <a:ln>
                  <a:noFill/>
                </a:ln>
                <a:solidFill>
                  <a:srgbClr val="191919"/>
                </a:solidFill>
                <a:effectLst/>
                <a:latin typeface="Calibri" panose="020F0502020204030204" pitchFamily="34" charset="0"/>
                <a:ea typeface="Times New Roman" panose="02020603050405020304" pitchFamily="18" charset="0"/>
                <a:cs typeface="Times New Roman" panose="02020603050405020304" pitchFamily="18" charset="0"/>
              </a:rPr>
              <a:t>ANALYSIS OF SERVICE BRAND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575D6CD-7934-4262-B644-C6F2CB16BF8B}"/>
              </a:ext>
            </a:extLst>
          </p:cNvPr>
          <p:cNvSpPr>
            <a:spLocks noGrp="1" noChangeArrowheads="1"/>
          </p:cNvSpPr>
          <p:nvPr>
            <p:ph type="subTitle" idx="1"/>
          </p:nvPr>
        </p:nvSpPr>
        <p:spPr bwMode="auto">
          <a:xfrm>
            <a:off x="802386" y="3246758"/>
            <a:ext cx="332405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D7D31"/>
                </a:solidFill>
                <a:effectLst/>
                <a:latin typeface="Calibri" panose="020F0502020204030204" pitchFamily="34" charset="0"/>
                <a:ea typeface="Times New Roman" panose="02020603050405020304" pitchFamily="18" charset="0"/>
                <a:cs typeface="Times New Roman" panose="02020603050405020304" pitchFamily="18" charset="0"/>
              </a:rPr>
              <a:t>Ajay Mutgekar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D7D31"/>
                </a:solidFill>
                <a:effectLst/>
                <a:latin typeface="Calibri" panose="020F0502020204030204" pitchFamily="34" charset="0"/>
                <a:ea typeface="Times New Roman" panose="02020603050405020304" pitchFamily="18" charset="0"/>
                <a:cs typeface="Times New Roman" panose="02020603050405020304" pitchFamily="18" charset="0"/>
              </a:rPr>
              <a:t>Animesh Tamrakar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D7D31"/>
                </a:solidFill>
                <a:effectLst/>
                <a:latin typeface="Calibri" panose="020F0502020204030204" pitchFamily="34" charset="0"/>
                <a:ea typeface="Times New Roman" panose="02020603050405020304" pitchFamily="18" charset="0"/>
                <a:cs typeface="Times New Roman" panose="02020603050405020304" pitchFamily="18" charset="0"/>
              </a:rPr>
              <a:t>Pratik Singh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D7D31"/>
                </a:solidFill>
                <a:effectLst/>
                <a:latin typeface="Calibri" panose="020F0502020204030204" pitchFamily="34" charset="0"/>
                <a:ea typeface="Times New Roman" panose="02020603050405020304" pitchFamily="18" charset="0"/>
                <a:cs typeface="Times New Roman" panose="02020603050405020304" pitchFamily="18" charset="0"/>
              </a:rPr>
              <a:t>Balaji G. 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96390FDC-D165-48AA-BD0A-9419091235A2}"/>
              </a:ext>
            </a:extLst>
          </p:cNvPr>
          <p:cNvSpPr/>
          <p:nvPr/>
        </p:nvSpPr>
        <p:spPr>
          <a:xfrm>
            <a:off x="2873869" y="2870934"/>
            <a:ext cx="3379195" cy="369332"/>
          </a:xfrm>
          <a:prstGeom prst="rect">
            <a:avLst/>
          </a:prstGeom>
        </p:spPr>
        <p:txBody>
          <a:bodyPr wrap="none">
            <a:spAutoFit/>
          </a:bodyPr>
          <a:lstStyle/>
          <a:p>
            <a:r>
              <a:rPr lang="en-US" dirty="0">
                <a:solidFill>
                  <a:srgbClr val="44546A"/>
                </a:solidFill>
                <a:latin typeface="Calibri" panose="020F0502020204030204" pitchFamily="34" charset="0"/>
                <a:ea typeface="Calibri" panose="020F0502020204030204" pitchFamily="34" charset="0"/>
                <a:cs typeface="Times New Roman" panose="02020603050405020304" pitchFamily="18" charset="0"/>
              </a:rPr>
              <a:t>Course: Managing Service Success</a:t>
            </a:r>
            <a:endParaRPr lang="en-US" dirty="0"/>
          </a:p>
        </p:txBody>
      </p:sp>
      <p:pic>
        <p:nvPicPr>
          <p:cNvPr id="7" name="Picture 6" descr="e:\Users\USER\Desktop\BurgerLogo.jpg">
            <a:extLst>
              <a:ext uri="{FF2B5EF4-FFF2-40B4-BE49-F238E27FC236}">
                <a16:creationId xmlns:a16="http://schemas.microsoft.com/office/drawing/2014/main" id="{35F600FC-AC8B-4AB0-86E6-1BEF29F7ABF3}"/>
              </a:ext>
            </a:extLst>
          </p:cNvPr>
          <p:cNvPicPr/>
          <p:nvPr/>
        </p:nvPicPr>
        <p:blipFill>
          <a:blip r:embed="rId2" cstate="print"/>
          <a:srcRect/>
          <a:stretch>
            <a:fillRect/>
          </a:stretch>
        </p:blipFill>
        <p:spPr bwMode="auto">
          <a:xfrm>
            <a:off x="97612" y="80981"/>
            <a:ext cx="2598523" cy="2581537"/>
          </a:xfrm>
          <a:prstGeom prst="rect">
            <a:avLst/>
          </a:prstGeom>
          <a:noFill/>
          <a:ln w="9525">
            <a:noFill/>
            <a:miter lim="800000"/>
            <a:headEnd/>
            <a:tailEnd/>
          </a:ln>
        </p:spPr>
      </p:pic>
    </p:spTree>
    <p:extLst>
      <p:ext uri="{BB962C8B-B14F-4D97-AF65-F5344CB8AC3E}">
        <p14:creationId xmlns:p14="http://schemas.microsoft.com/office/powerpoint/2010/main" val="3863743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sz="800"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sz="800"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1D46D13A-C883-4318-A302-C2985804415F}" type="slidenum">
              <a:rPr lang="en-US" smtClean="0"/>
              <a:t>10</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p>
            <a:pPr>
              <a:lnSpc>
                <a:spcPts val="2450"/>
              </a:lnSpc>
            </a:pPr>
            <a:r>
              <a:rPr lang="en-US" sz="2100" b="1" dirty="0">
                <a:solidFill>
                  <a:srgbClr val="FFFFFF"/>
                </a:solidFill>
                <a:latin typeface="Source Sans Pro"/>
                <a:cs typeface="Source Sans Pro"/>
              </a:rPr>
              <a:t>He gets into the elevator </a:t>
            </a:r>
            <a:endParaRPr lang="en-US" dirty="0"/>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6000" y="2152800"/>
            <a:ext cx="2844000" cy="2433600"/>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dirty="0">
                <a:solidFill>
                  <a:srgbClr val="FFFFFF"/>
                </a:solidFill>
                <a:latin typeface="Source Sans Pro"/>
                <a:cs typeface="Source Sans Pro"/>
              </a:rPr>
              <a:t>He gets into the elevator that takes him to ground floor where food court is located. Food court is in the common area accessible to outside crowd as well along with professionals in tech park</a:t>
            </a:r>
            <a:endParaRPr lang="en-US" dirty="0"/>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lnSpc>
                <a:spcPts val="1900"/>
              </a:lnSpc>
              <a:spcAft>
                <a:spcPts val="600"/>
              </a:spcAft>
              <a:buFont typeface="Arial" panose="020B0604020202020204" pitchFamily="34" charset="0"/>
              <a:buChar char="•"/>
            </a:pPr>
            <a:r>
              <a:rPr lang="en-US" sz="1400" dirty="0">
                <a:solidFill>
                  <a:schemeClr val="bg1"/>
                </a:solidFill>
              </a:rPr>
              <a:t>Mobile</a:t>
            </a:r>
            <a:r>
              <a:rPr lang="en-US" dirty="0"/>
              <a:t> </a:t>
            </a:r>
            <a:r>
              <a:rPr lang="en-US" sz="1400" dirty="0">
                <a:solidFill>
                  <a:schemeClr val="bg1"/>
                </a:solidFill>
              </a:rPr>
              <a:t>App</a:t>
            </a:r>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sz="800"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3455427874"/>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2901689920"/>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sz="800" dirty="0"/>
          </a:p>
          <a:p>
            <a:endParaRPr lang="en-US"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sz="800"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Office to elevator</a:t>
            </a:r>
            <a:endParaRPr lang="en-US" dirty="0"/>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sz="800"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sz="800"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sz="800" dirty="0"/>
          </a:p>
        </p:txBody>
      </p:sp>
      <p:sp>
        <p:nvSpPr>
          <p:cNvPr id="40" name="Textbox 40"/>
          <p:cNvSpPr txBox="1"/>
          <p:nvPr/>
        </p:nvSpPr>
        <p:spPr>
          <a:xfrm>
            <a:off x="216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06919E7C-D6B9-47CA-8254-075F6B243BD8}"/>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5" name="Graphic 54" descr="Smart Phone">
            <a:extLst>
              <a:ext uri="{FF2B5EF4-FFF2-40B4-BE49-F238E27FC236}">
                <a16:creationId xmlns:a16="http://schemas.microsoft.com/office/drawing/2014/main" id="{32569F4D-E845-4699-9364-7CED0E7212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6800" y="954417"/>
            <a:ext cx="647165" cy="6471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sz="800"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E94838CB-E3E8-4868-9F57-ABA5D8C03F8A}" type="slidenum">
              <a:rPr lang="en-US" smtClean="0"/>
              <a:t>11</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p>
            <a:pPr>
              <a:lnSpc>
                <a:spcPts val="2450"/>
              </a:lnSpc>
            </a:pPr>
            <a:r>
              <a:rPr lang="en-US" sz="2100" b="1" dirty="0">
                <a:solidFill>
                  <a:srgbClr val="FFFFFF"/>
                </a:solidFill>
                <a:latin typeface="Source Sans Pro"/>
                <a:cs typeface="Source Sans Pro"/>
              </a:rPr>
              <a:t>Reaches Burger King outlet</a:t>
            </a:r>
            <a:endParaRPr lang="en-US" dirty="0"/>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6000" y="2144030"/>
            <a:ext cx="2844000" cy="2441469"/>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dirty="0">
                <a:solidFill>
                  <a:srgbClr val="FFFFFF"/>
                </a:solidFill>
                <a:latin typeface="Source Sans Pro"/>
                <a:cs typeface="Source Sans Pro"/>
              </a:rPr>
              <a:t>Burger King is the first outlet in food court. He can see the outlet from the moment he enters the food court.</a:t>
            </a:r>
            <a:endParaRPr lang="en-US" dirty="0"/>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lnSpc>
                <a:spcPts val="1900"/>
              </a:lnSpc>
              <a:spcAft>
                <a:spcPts val="600"/>
              </a:spcAft>
              <a:buFont typeface="Arial" panose="020B0604020202020204" pitchFamily="34" charset="0"/>
              <a:buChar char="•"/>
            </a:pPr>
            <a:r>
              <a:rPr lang="en-US" dirty="0">
                <a:solidFill>
                  <a:schemeClr val="bg1"/>
                </a:solidFill>
              </a:rPr>
              <a:t>Mobile app</a:t>
            </a:r>
            <a:endParaRPr lang="en-US" dirty="0"/>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sz="800"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1429336836"/>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3739213463"/>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sz="800"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buFont typeface="Arial" panose="020B0604020202020204" pitchFamily="34" charset="0"/>
              <a:buChar char="•"/>
            </a:pPr>
            <a:r>
              <a:rPr lang="en-US" sz="1200" dirty="0"/>
              <a:t>Cashier</a:t>
            </a:r>
          </a:p>
          <a:p>
            <a:pPr marL="285750" indent="-285750">
              <a:buFont typeface="Arial" panose="020B0604020202020204" pitchFamily="34" charset="0"/>
              <a:buChar char="•"/>
            </a:pPr>
            <a:r>
              <a:rPr lang="en-US" sz="1200" dirty="0"/>
              <a:t>Server</a:t>
            </a:r>
          </a:p>
          <a:p>
            <a:pPr marL="285750" indent="-285750">
              <a:buFont typeface="Arial" panose="020B0604020202020204" pitchFamily="34" charset="0"/>
              <a:buChar char="•"/>
            </a:pPr>
            <a:r>
              <a:rPr lang="en-US" sz="1200" dirty="0"/>
              <a:t>Table Cleaning Crew</a:t>
            </a:r>
            <a:endParaRPr sz="1400" dirty="0"/>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sz="800"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Office to elevator</a:t>
            </a:r>
            <a:endParaRPr lang="en-US" sz="800" dirty="0"/>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sz="800"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sz="800" dirty="0"/>
          </a:p>
        </p:txBody>
      </p:sp>
      <p:sp>
        <p:nvSpPr>
          <p:cNvPr id="40" name="Textbox 40"/>
          <p:cNvSpPr txBox="1"/>
          <p:nvPr/>
        </p:nvSpPr>
        <p:spPr>
          <a:xfrm>
            <a:off x="216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5DA7209D-263B-4511-AFDA-71E3ABA4D2EF}"/>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4" name="Graphic 53" descr="Smart Phone">
            <a:extLst>
              <a:ext uri="{FF2B5EF4-FFF2-40B4-BE49-F238E27FC236}">
                <a16:creationId xmlns:a16="http://schemas.microsoft.com/office/drawing/2014/main" id="{48C9F46B-425F-492E-BED0-F00F512626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8217" y="1279280"/>
            <a:ext cx="647165" cy="647165"/>
          </a:xfrm>
          <a:prstGeom prst="rect">
            <a:avLst/>
          </a:prstGeom>
        </p:spPr>
      </p:pic>
      <p:pic>
        <p:nvPicPr>
          <p:cNvPr id="55" name="Graphic 54" descr="Advertising">
            <a:extLst>
              <a:ext uri="{FF2B5EF4-FFF2-40B4-BE49-F238E27FC236}">
                <a16:creationId xmlns:a16="http://schemas.microsoft.com/office/drawing/2014/main" id="{7B72F65D-7DDD-4193-B700-3EE9BE9C114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428217" y="708178"/>
            <a:ext cx="647165" cy="6471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sz="800"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CA9FE587-C60B-4E19-80A0-1AFDDB9B9E41}" type="slidenum">
              <a:rPr lang="en-US" smtClean="0"/>
              <a:t>12</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p>
            <a:pPr>
              <a:lnSpc>
                <a:spcPts val="2450"/>
              </a:lnSpc>
            </a:pPr>
            <a:r>
              <a:rPr lang="en-US" sz="2100" b="1" dirty="0">
                <a:solidFill>
                  <a:srgbClr val="FFFFFF"/>
                </a:solidFill>
                <a:latin typeface="Source Sans Pro"/>
                <a:cs typeface="Source Sans Pro"/>
              </a:rPr>
              <a:t>Gets into the queue</a:t>
            </a:r>
            <a:endParaRPr lang="en-US" dirty="0"/>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6000" y="2151899"/>
            <a:ext cx="2844000" cy="2433600"/>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dirty="0">
                <a:solidFill>
                  <a:srgbClr val="FFFFFF"/>
                </a:solidFill>
                <a:latin typeface="Source Sans Pro"/>
                <a:cs typeface="Source Sans Pro"/>
              </a:rPr>
              <a:t>Fiddles with his cellphone and looks at the boards behind billing counter showing menu options</a:t>
            </a:r>
            <a:endParaRPr lang="en-US" dirty="0"/>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lnSpc>
                <a:spcPts val="1900"/>
              </a:lnSpc>
              <a:spcAft>
                <a:spcPts val="600"/>
              </a:spcAft>
              <a:buFont typeface="Arial" panose="020B0604020202020204" pitchFamily="34" charset="0"/>
              <a:buChar char="•"/>
            </a:pPr>
            <a:r>
              <a:rPr lang="en-US" dirty="0">
                <a:solidFill>
                  <a:schemeClr val="bg1"/>
                </a:solidFill>
              </a:rPr>
              <a:t>Mobile app</a:t>
            </a:r>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sz="800"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626483146"/>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2159713601"/>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sz="800"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buFont typeface="Arial" panose="020B0604020202020204" pitchFamily="34" charset="0"/>
              <a:buChar char="•"/>
            </a:pPr>
            <a:r>
              <a:rPr lang="en-US" sz="1200" dirty="0"/>
              <a:t>Cashier</a:t>
            </a:r>
          </a:p>
          <a:p>
            <a:pPr marL="285750" indent="-285750">
              <a:buFont typeface="Arial" panose="020B0604020202020204" pitchFamily="34" charset="0"/>
              <a:buChar char="•"/>
            </a:pPr>
            <a:r>
              <a:rPr lang="en-US" sz="1200" dirty="0"/>
              <a:t>Server</a:t>
            </a:r>
          </a:p>
          <a:p>
            <a:pPr marL="285750" indent="-285750">
              <a:buFont typeface="Arial" panose="020B0604020202020204" pitchFamily="34" charset="0"/>
              <a:buChar char="•"/>
            </a:pPr>
            <a:r>
              <a:rPr lang="en-US" sz="1200" dirty="0"/>
              <a:t>Table Cleaning Crew</a:t>
            </a:r>
          </a:p>
          <a:p>
            <a:pPr marL="285750" indent="-285750">
              <a:buFont typeface="Arial" panose="020B0604020202020204" pitchFamily="34" charset="0"/>
              <a:buChar char="•"/>
            </a:pPr>
            <a:r>
              <a:rPr lang="en-US" sz="1200" dirty="0"/>
              <a:t>Cook</a:t>
            </a:r>
          </a:p>
          <a:p>
            <a:endParaRPr lang="en-US" sz="1400" dirty="0"/>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sz="800"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Office to elevator</a:t>
            </a:r>
            <a:endParaRPr lang="en-US" sz="800" dirty="0"/>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sz="800"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sz="800"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sz="800" dirty="0"/>
          </a:p>
        </p:txBody>
      </p:sp>
      <p:sp>
        <p:nvSpPr>
          <p:cNvPr id="40" name="Textbox 40"/>
          <p:cNvSpPr txBox="1"/>
          <p:nvPr/>
        </p:nvSpPr>
        <p:spPr>
          <a:xfrm>
            <a:off x="216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E8B93D3C-344C-452A-8306-1BEFE164B684}"/>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4" name="Graphic 53" descr="Smart Phone">
            <a:extLst>
              <a:ext uri="{FF2B5EF4-FFF2-40B4-BE49-F238E27FC236}">
                <a16:creationId xmlns:a16="http://schemas.microsoft.com/office/drawing/2014/main" id="{E665FBE2-608C-4892-ADDE-2CDFECAC07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8217" y="1279280"/>
            <a:ext cx="647165" cy="647165"/>
          </a:xfrm>
          <a:prstGeom prst="rect">
            <a:avLst/>
          </a:prstGeom>
        </p:spPr>
      </p:pic>
      <p:pic>
        <p:nvPicPr>
          <p:cNvPr id="57" name="Graphic 56" descr="Advertising">
            <a:extLst>
              <a:ext uri="{FF2B5EF4-FFF2-40B4-BE49-F238E27FC236}">
                <a16:creationId xmlns:a16="http://schemas.microsoft.com/office/drawing/2014/main" id="{EB3F42C8-CD12-4309-A444-0F6FD353B7B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428217" y="708178"/>
            <a:ext cx="647165" cy="6471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sz="800"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9466DD76-12EB-433E-9811-39A332B2296C}" type="slidenum">
              <a:rPr lang="en-US" smtClean="0"/>
              <a:t>13</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p>
            <a:pPr>
              <a:lnSpc>
                <a:spcPts val="2450"/>
              </a:lnSpc>
            </a:pPr>
            <a:r>
              <a:rPr lang="en-US" sz="2100" b="1" dirty="0">
                <a:solidFill>
                  <a:srgbClr val="FFFFFF"/>
                </a:solidFill>
                <a:latin typeface="Source Sans Pro"/>
                <a:cs typeface="Source Sans Pro"/>
              </a:rPr>
              <a:t>Picks what to order while being in queue</a:t>
            </a:r>
            <a:endParaRPr lang="en-US" dirty="0"/>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6000" y="2155944"/>
            <a:ext cx="2844000" cy="2429556"/>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dirty="0">
                <a:solidFill>
                  <a:srgbClr val="FFFFFF"/>
                </a:solidFill>
                <a:latin typeface="Source Sans Pro"/>
                <a:cs typeface="Source Sans Pro"/>
              </a:rPr>
              <a:t>Picks the items to order by looking at the menu options displayed. His decision is impacted by his old orders and also on the basis of pictures displayed</a:t>
            </a:r>
            <a:endParaRPr lang="en-US" dirty="0"/>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lnSpc>
                <a:spcPts val="1900"/>
              </a:lnSpc>
              <a:spcAft>
                <a:spcPts val="600"/>
              </a:spcAft>
              <a:buFont typeface="Arial" panose="020B0604020202020204" pitchFamily="34" charset="0"/>
              <a:buChar char="•"/>
            </a:pPr>
            <a:r>
              <a:rPr lang="en-US" dirty="0">
                <a:solidFill>
                  <a:schemeClr val="bg1"/>
                </a:solidFill>
              </a:rPr>
              <a:t>Mobile app</a:t>
            </a:r>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sz="800"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4231991866"/>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1248195115"/>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sz="800"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buFont typeface="Arial" panose="020B0604020202020204" pitchFamily="34" charset="0"/>
              <a:buChar char="•"/>
            </a:pPr>
            <a:r>
              <a:rPr lang="en-US" sz="1200" dirty="0"/>
              <a:t>Cashier</a:t>
            </a:r>
          </a:p>
          <a:p>
            <a:pPr marL="285750" indent="-285750">
              <a:buFont typeface="Arial" panose="020B0604020202020204" pitchFamily="34" charset="0"/>
              <a:buChar char="•"/>
            </a:pPr>
            <a:r>
              <a:rPr lang="en-US" sz="1200" dirty="0"/>
              <a:t>Server</a:t>
            </a:r>
          </a:p>
          <a:p>
            <a:pPr marL="285750" indent="-285750">
              <a:buFont typeface="Arial" panose="020B0604020202020204" pitchFamily="34" charset="0"/>
              <a:buChar char="•"/>
            </a:pPr>
            <a:r>
              <a:rPr lang="en-US" sz="1200" dirty="0"/>
              <a:t>Table Cleaning Crew</a:t>
            </a:r>
          </a:p>
          <a:p>
            <a:pPr marL="285750" indent="-285750">
              <a:buFont typeface="Arial" panose="020B0604020202020204" pitchFamily="34" charset="0"/>
              <a:buChar char="•"/>
            </a:pPr>
            <a:r>
              <a:rPr lang="en-US" sz="1200" dirty="0"/>
              <a:t>Cook</a:t>
            </a:r>
          </a:p>
          <a:p>
            <a:endParaRPr lang="en-US" sz="1400" dirty="0"/>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sz="800"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Office to elevator</a:t>
            </a:r>
            <a:endParaRPr lang="en-US" sz="800" dirty="0"/>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sz="800"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sz="800"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sz="800" dirty="0"/>
          </a:p>
        </p:txBody>
      </p:sp>
      <p:sp>
        <p:nvSpPr>
          <p:cNvPr id="40" name="Textbox 40"/>
          <p:cNvSpPr txBox="1"/>
          <p:nvPr/>
        </p:nvSpPr>
        <p:spPr>
          <a:xfrm>
            <a:off x="216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B9ECD70A-929A-4E8B-9434-6780C8351F57}"/>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6" name="Graphic 55" descr="Advertising">
            <a:extLst>
              <a:ext uri="{FF2B5EF4-FFF2-40B4-BE49-F238E27FC236}">
                <a16:creationId xmlns:a16="http://schemas.microsoft.com/office/drawing/2014/main" id="{B4CDC0A9-93DA-4FDF-96CE-CB62EFF0A05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428217" y="708178"/>
            <a:ext cx="647165" cy="6471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sz="800"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2A8C6DE3-97A3-4A8A-A8EA-FC46CAD37960}" type="slidenum">
              <a:rPr lang="en-US" smtClean="0"/>
              <a:t>14</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defPPr>
              <a:defRPr lang="en-US"/>
            </a:defPPr>
            <a:lvl1pPr>
              <a:lnSpc>
                <a:spcPts val="2450"/>
              </a:lnSpc>
              <a:defRPr sz="2100" b="1">
                <a:solidFill>
                  <a:srgbClr val="FFFFFF"/>
                </a:solidFill>
                <a:latin typeface="Source Sans Pro"/>
                <a:cs typeface="Source Sans Pro"/>
              </a:defRPr>
            </a:lvl1pPr>
          </a:lstStyle>
          <a:p>
            <a:r>
              <a:rPr lang="en-US" dirty="0"/>
              <a:t>Places an order </a:t>
            </a:r>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6000" y="2144031"/>
            <a:ext cx="2844000" cy="2433600"/>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defPPr>
              <a:defRPr lang="en-US"/>
            </a:defPPr>
            <a:lvl1pPr>
              <a:lnSpc>
                <a:spcPts val="1900"/>
              </a:lnSpc>
              <a:spcAft>
                <a:spcPts val="600"/>
              </a:spcAft>
              <a:defRPr sz="1500">
                <a:solidFill>
                  <a:srgbClr val="FFFFFF"/>
                </a:solidFill>
                <a:latin typeface="Source Sans Pro"/>
                <a:cs typeface="Source Sans Pro"/>
              </a:defRPr>
            </a:lvl1pPr>
          </a:lstStyle>
          <a:p>
            <a:r>
              <a:rPr lang="en-US" dirty="0"/>
              <a:t>Speaks with the person on the counter and places the order. He gets few recommendations from the person and decides to go with a combo</a:t>
            </a:r>
          </a:p>
          <a:p>
            <a:r>
              <a:rPr lang="en-US" dirty="0"/>
              <a:t> </a:t>
            </a:r>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defPPr>
              <a:defRPr lang="en-US"/>
            </a:defPPr>
            <a:lvl1pPr>
              <a:lnSpc>
                <a:spcPts val="1900"/>
              </a:lnSpc>
              <a:spcAft>
                <a:spcPts val="600"/>
              </a:spcAft>
            </a:lvl1pPr>
          </a:lstStyle>
          <a:p>
            <a:pPr marL="285750" indent="-285750">
              <a:buFont typeface="Arial" panose="020B0604020202020204" pitchFamily="34" charset="0"/>
              <a:buChar char="•"/>
            </a:pPr>
            <a:r>
              <a:rPr lang="en-US" dirty="0">
                <a:solidFill>
                  <a:schemeClr val="bg1"/>
                </a:solidFill>
              </a:rPr>
              <a:t>Cashier</a:t>
            </a:r>
          </a:p>
          <a:p>
            <a:pPr marL="285750" indent="-285750">
              <a:buFont typeface="Arial" panose="020B0604020202020204" pitchFamily="34" charset="0"/>
              <a:buChar char="•"/>
            </a:pPr>
            <a:endParaRPr lang="en-US" dirty="0">
              <a:solidFill>
                <a:schemeClr val="bg1"/>
              </a:solidFill>
            </a:endParaRPr>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sz="800"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753221809"/>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2735505564"/>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defPPr>
              <a:defRPr lang="en-US"/>
            </a:defPPr>
          </a:lstStyle>
          <a:p>
            <a:endParaRPr lang="en-US" dirty="0"/>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sz="800" dirty="0"/>
          </a:p>
          <a:p>
            <a:endParaRPr lang="en-US"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buFont typeface="Arial" panose="020B0604020202020204" pitchFamily="34" charset="0"/>
              <a:buChar char="•"/>
            </a:pPr>
            <a:r>
              <a:rPr lang="en-US" sz="1200" dirty="0"/>
              <a:t>Cashier</a:t>
            </a:r>
          </a:p>
          <a:p>
            <a:pPr marL="285750" indent="-285750">
              <a:buFont typeface="Arial" panose="020B0604020202020204" pitchFamily="34" charset="0"/>
              <a:buChar char="•"/>
            </a:pPr>
            <a:r>
              <a:rPr lang="en-US" sz="1200" dirty="0"/>
              <a:t>Server</a:t>
            </a:r>
          </a:p>
          <a:p>
            <a:pPr marL="285750" indent="-285750">
              <a:buFont typeface="Arial" panose="020B0604020202020204" pitchFamily="34" charset="0"/>
              <a:buChar char="•"/>
            </a:pPr>
            <a:r>
              <a:rPr lang="en-US" sz="1200" dirty="0"/>
              <a:t>Table Cleaning Crew</a:t>
            </a:r>
          </a:p>
          <a:p>
            <a:pPr marL="285750" indent="-285750">
              <a:buFont typeface="Arial" panose="020B0604020202020204" pitchFamily="34" charset="0"/>
              <a:buChar char="•"/>
            </a:pPr>
            <a:r>
              <a:rPr lang="en-US" sz="1200" dirty="0"/>
              <a:t>Cook</a:t>
            </a:r>
          </a:p>
          <a:p>
            <a:endParaRPr lang="en-US" sz="1400" dirty="0"/>
          </a:p>
          <a:p>
            <a:pPr>
              <a:lnSpc>
                <a:spcPts val="1900"/>
              </a:lnSpc>
              <a:spcAft>
                <a:spcPts val="600"/>
              </a:spcAft>
            </a:pPr>
            <a:endParaRPr lang="en-US" sz="1200" dirty="0"/>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sz="800"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Office to elevator</a:t>
            </a:r>
            <a:endParaRPr lang="en-US" sz="800" dirty="0"/>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sz="800"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sz="800" dirty="0"/>
          </a:p>
        </p:txBody>
      </p:sp>
      <p:sp>
        <p:nvSpPr>
          <p:cNvPr id="40" name="Textbox 40"/>
          <p:cNvSpPr txBox="1"/>
          <p:nvPr/>
        </p:nvSpPr>
        <p:spPr>
          <a:xfrm>
            <a:off x="216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62B74B93-586F-45D9-BA99-E4909A3734D0}"/>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6" name="Graphic 55" descr="Smart Phone">
            <a:extLst>
              <a:ext uri="{FF2B5EF4-FFF2-40B4-BE49-F238E27FC236}">
                <a16:creationId xmlns:a16="http://schemas.microsoft.com/office/drawing/2014/main" id="{566A5ABB-8F32-414D-8900-A32B846F76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8217" y="1279280"/>
            <a:ext cx="647165" cy="647165"/>
          </a:xfrm>
          <a:prstGeom prst="rect">
            <a:avLst/>
          </a:prstGeom>
          <a:effectLst/>
        </p:spPr>
      </p:pic>
      <p:pic>
        <p:nvPicPr>
          <p:cNvPr id="57" name="Graphic 56" descr="Register">
            <a:extLst>
              <a:ext uri="{FF2B5EF4-FFF2-40B4-BE49-F238E27FC236}">
                <a16:creationId xmlns:a16="http://schemas.microsoft.com/office/drawing/2014/main" id="{E4A54313-6596-4B90-BC26-E8E94E47845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428217" y="708178"/>
            <a:ext cx="647165" cy="6471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sz="800"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790CEA98-0684-4784-8A46-43C6FC234DF6}" type="slidenum">
              <a:rPr lang="en-US" smtClean="0"/>
              <a:t>15</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defPPr>
              <a:defRPr lang="en-US"/>
            </a:defPPr>
            <a:lvl1pPr>
              <a:lnSpc>
                <a:spcPts val="2450"/>
              </a:lnSpc>
              <a:defRPr sz="2100" b="1">
                <a:solidFill>
                  <a:srgbClr val="FFFFFF"/>
                </a:solidFill>
                <a:latin typeface="Source Sans Pro"/>
                <a:cs typeface="Source Sans Pro"/>
              </a:defRPr>
            </a:lvl1pPr>
          </a:lstStyle>
          <a:p>
            <a:r>
              <a:rPr lang="en-US" dirty="0"/>
              <a:t>Makes payment and collects invoice</a:t>
            </a:r>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6000" y="1745999"/>
            <a:ext cx="2844000" cy="2844000"/>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dirty="0">
                <a:solidFill>
                  <a:srgbClr val="FFFFFF"/>
                </a:solidFill>
                <a:latin typeface="Source Sans Pro"/>
                <a:cs typeface="Source Sans Pro"/>
              </a:rPr>
              <a:t>Makes the payment through his credit card. The transaction is quick and easy as it is done using a wireless credit card and the billing amount is under limits. No PIN is needed.</a:t>
            </a:r>
            <a:endParaRPr lang="en-US" dirty="0"/>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lnSpc>
                <a:spcPts val="1900"/>
              </a:lnSpc>
              <a:spcAft>
                <a:spcPts val="600"/>
              </a:spcAft>
              <a:buFont typeface="Arial" panose="020B0604020202020204" pitchFamily="34" charset="0"/>
              <a:buChar char="•"/>
            </a:pPr>
            <a:r>
              <a:rPr lang="en-US" dirty="0">
                <a:solidFill>
                  <a:schemeClr val="bg1"/>
                </a:solidFill>
              </a:rPr>
              <a:t>Cashier</a:t>
            </a:r>
          </a:p>
          <a:p>
            <a:pPr marL="285750" indent="-285750">
              <a:lnSpc>
                <a:spcPts val="1900"/>
              </a:lnSpc>
              <a:spcAft>
                <a:spcPts val="600"/>
              </a:spcAft>
              <a:buFont typeface="Arial" panose="020B0604020202020204" pitchFamily="34" charset="0"/>
              <a:buChar char="•"/>
            </a:pPr>
            <a:r>
              <a:rPr lang="en-US" dirty="0">
                <a:solidFill>
                  <a:schemeClr val="bg1"/>
                </a:solidFill>
              </a:rPr>
              <a:t>Server</a:t>
            </a:r>
          </a:p>
          <a:p>
            <a:pPr marL="285750" indent="-285750">
              <a:lnSpc>
                <a:spcPts val="1900"/>
              </a:lnSpc>
              <a:spcAft>
                <a:spcPts val="600"/>
              </a:spcAft>
              <a:buFont typeface="Arial" panose="020B0604020202020204" pitchFamily="34" charset="0"/>
              <a:buChar char="•"/>
            </a:pPr>
            <a:r>
              <a:rPr lang="en-US" dirty="0">
                <a:solidFill>
                  <a:schemeClr val="bg1"/>
                </a:solidFill>
              </a:rPr>
              <a:t>Cook/Preparer</a:t>
            </a:r>
          </a:p>
          <a:p>
            <a:pPr marL="285750" indent="-285750">
              <a:lnSpc>
                <a:spcPts val="1900"/>
              </a:lnSpc>
              <a:spcAft>
                <a:spcPts val="600"/>
              </a:spcAft>
              <a:buFont typeface="Arial" panose="020B0604020202020204" pitchFamily="34" charset="0"/>
              <a:buChar char="•"/>
            </a:pPr>
            <a:r>
              <a:rPr lang="en-US" dirty="0">
                <a:solidFill>
                  <a:schemeClr val="bg1"/>
                </a:solidFill>
              </a:rPr>
              <a:t>Table Cleaning Crew</a:t>
            </a:r>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sz="800"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630842582"/>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4090366032"/>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sz="800"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buFont typeface="Arial" panose="020B0604020202020204" pitchFamily="34" charset="0"/>
              <a:buChar char="•"/>
            </a:pPr>
            <a:r>
              <a:rPr lang="en-US" sz="1200" dirty="0"/>
              <a:t>Cashier</a:t>
            </a:r>
          </a:p>
          <a:p>
            <a:pPr marL="285750" indent="-285750">
              <a:buFont typeface="Arial" panose="020B0604020202020204" pitchFamily="34" charset="0"/>
              <a:buChar char="•"/>
            </a:pPr>
            <a:r>
              <a:rPr lang="en-US" sz="1200" dirty="0"/>
              <a:t>Server</a:t>
            </a:r>
          </a:p>
          <a:p>
            <a:pPr marL="285750" indent="-285750">
              <a:buFont typeface="Arial" panose="020B0604020202020204" pitchFamily="34" charset="0"/>
              <a:buChar char="•"/>
            </a:pPr>
            <a:r>
              <a:rPr lang="en-US" sz="1200" dirty="0"/>
              <a:t>Table Cleaning Crew</a:t>
            </a:r>
          </a:p>
          <a:p>
            <a:pPr marL="285750" indent="-285750">
              <a:buFont typeface="Arial" panose="020B0604020202020204" pitchFamily="34" charset="0"/>
              <a:buChar char="•"/>
            </a:pPr>
            <a:r>
              <a:rPr lang="en-US" sz="1200" dirty="0"/>
              <a:t>Cook</a:t>
            </a:r>
          </a:p>
          <a:p>
            <a:endParaRPr lang="en-US" sz="1400" dirty="0"/>
          </a:p>
          <a:p>
            <a:endParaRPr sz="1200" dirty="0"/>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sz="800"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Office to elevator</a:t>
            </a:r>
            <a:endParaRPr lang="en-US" sz="800" dirty="0"/>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sz="800"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sz="800"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sz="800" dirty="0"/>
          </a:p>
        </p:txBody>
      </p:sp>
      <p:sp>
        <p:nvSpPr>
          <p:cNvPr id="40" name="Textbox 40"/>
          <p:cNvSpPr txBox="1"/>
          <p:nvPr/>
        </p:nvSpPr>
        <p:spPr>
          <a:xfrm>
            <a:off x="216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562F5606-85CF-43FD-AA1D-73E18381F05D}"/>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6" name="Graphic 55" descr="Smart Phone">
            <a:extLst>
              <a:ext uri="{FF2B5EF4-FFF2-40B4-BE49-F238E27FC236}">
                <a16:creationId xmlns:a16="http://schemas.microsoft.com/office/drawing/2014/main" id="{A996A0B5-D6B4-45DE-BB91-B32F3FAD79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8217" y="1279280"/>
            <a:ext cx="647165" cy="647165"/>
          </a:xfrm>
          <a:prstGeom prst="rect">
            <a:avLst/>
          </a:prstGeom>
          <a:effectLst/>
        </p:spPr>
      </p:pic>
      <p:pic>
        <p:nvPicPr>
          <p:cNvPr id="57" name="Graphic 56" descr="Register">
            <a:extLst>
              <a:ext uri="{FF2B5EF4-FFF2-40B4-BE49-F238E27FC236}">
                <a16:creationId xmlns:a16="http://schemas.microsoft.com/office/drawing/2014/main" id="{0F5436BE-D05A-4CCD-A9B0-789D6D205CF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428217" y="708178"/>
            <a:ext cx="647165" cy="6471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sz="800"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57C6F7C1-60E0-4972-9C58-D83498BBA390}" type="slidenum">
              <a:rPr lang="en-US" smtClean="0"/>
              <a:t>16</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p>
            <a:pPr>
              <a:lnSpc>
                <a:spcPts val="2450"/>
              </a:lnSpc>
            </a:pPr>
            <a:r>
              <a:rPr lang="en-US" sz="2100" b="1" dirty="0">
                <a:solidFill>
                  <a:srgbClr val="FFFFFF"/>
                </a:solidFill>
                <a:latin typeface="Source Sans Pro"/>
                <a:cs typeface="Source Sans Pro"/>
              </a:rPr>
              <a:t>Collects food </a:t>
            </a:r>
            <a:endParaRPr lang="en-US" dirty="0"/>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6000" y="1745999"/>
            <a:ext cx="2833200" cy="2844000"/>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dirty="0">
                <a:solidFill>
                  <a:srgbClr val="FFFFFF"/>
                </a:solidFill>
                <a:latin typeface="Source Sans Pro"/>
                <a:cs typeface="Source Sans Pro"/>
              </a:rPr>
              <a:t>The helper behind the person taking the order quickly puts together the ordered items and puts them all on a tray that is picked by Ayush</a:t>
            </a:r>
            <a:endParaRPr lang="en-US" dirty="0"/>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lnSpc>
                <a:spcPts val="1900"/>
              </a:lnSpc>
              <a:spcAft>
                <a:spcPts val="600"/>
              </a:spcAft>
              <a:buFont typeface="Arial" panose="020B0604020202020204" pitchFamily="34" charset="0"/>
              <a:buChar char="•"/>
            </a:pPr>
            <a:r>
              <a:rPr lang="en-US" dirty="0">
                <a:solidFill>
                  <a:schemeClr val="bg1"/>
                </a:solidFill>
              </a:rPr>
              <a:t>Cashier</a:t>
            </a:r>
          </a:p>
          <a:p>
            <a:pPr marL="285750" indent="-285750">
              <a:lnSpc>
                <a:spcPts val="1900"/>
              </a:lnSpc>
              <a:spcAft>
                <a:spcPts val="600"/>
              </a:spcAft>
              <a:buFont typeface="Arial" panose="020B0604020202020204" pitchFamily="34" charset="0"/>
              <a:buChar char="•"/>
            </a:pPr>
            <a:r>
              <a:rPr lang="en-US" dirty="0">
                <a:solidFill>
                  <a:schemeClr val="bg1"/>
                </a:solidFill>
              </a:rPr>
              <a:t>Server</a:t>
            </a:r>
          </a:p>
          <a:p>
            <a:pPr marL="285750" indent="-285750">
              <a:lnSpc>
                <a:spcPts val="1900"/>
              </a:lnSpc>
              <a:spcAft>
                <a:spcPts val="600"/>
              </a:spcAft>
              <a:buFont typeface="Arial" panose="020B0604020202020204" pitchFamily="34" charset="0"/>
              <a:buChar char="•"/>
            </a:pPr>
            <a:r>
              <a:rPr lang="en-US" dirty="0">
                <a:solidFill>
                  <a:schemeClr val="bg1"/>
                </a:solidFill>
              </a:rPr>
              <a:t>Table Cleaning Crew</a:t>
            </a:r>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sz="800"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340044481"/>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2543155737"/>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defPPr>
              <a:defRPr lang="en-US"/>
            </a:defPPr>
          </a:lstStyle>
          <a:p>
            <a:endParaRPr lang="en-US" dirty="0"/>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sz="800"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buFont typeface="Arial" panose="020B0604020202020204" pitchFamily="34" charset="0"/>
              <a:buChar char="•"/>
            </a:pPr>
            <a:r>
              <a:rPr lang="en-US" sz="1200" dirty="0"/>
              <a:t>Cashier</a:t>
            </a:r>
          </a:p>
          <a:p>
            <a:pPr marL="285750" indent="-285750">
              <a:buFont typeface="Arial" panose="020B0604020202020204" pitchFamily="34" charset="0"/>
              <a:buChar char="•"/>
            </a:pPr>
            <a:r>
              <a:rPr lang="en-US" sz="1200" dirty="0"/>
              <a:t>Server</a:t>
            </a:r>
          </a:p>
          <a:p>
            <a:pPr marL="285750" indent="-285750">
              <a:buFont typeface="Arial" panose="020B0604020202020204" pitchFamily="34" charset="0"/>
              <a:buChar char="•"/>
            </a:pPr>
            <a:r>
              <a:rPr lang="en-US" sz="1200" dirty="0"/>
              <a:t>Table Cleaning Crew</a:t>
            </a:r>
          </a:p>
          <a:p>
            <a:pPr marL="285750" indent="-285750">
              <a:buFont typeface="Arial" panose="020B0604020202020204" pitchFamily="34" charset="0"/>
              <a:buChar char="•"/>
            </a:pPr>
            <a:r>
              <a:rPr lang="en-US" sz="1200" dirty="0"/>
              <a:t>Cook</a:t>
            </a:r>
          </a:p>
          <a:p>
            <a:endParaRPr lang="en-US" sz="1400" dirty="0"/>
          </a:p>
          <a:p>
            <a:pPr>
              <a:lnSpc>
                <a:spcPts val="1900"/>
              </a:lnSpc>
              <a:spcAft>
                <a:spcPts val="600"/>
              </a:spcAft>
            </a:pPr>
            <a:endParaRPr lang="en-US" sz="1200" dirty="0"/>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sz="800"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Office to elevator</a:t>
            </a:r>
            <a:endParaRPr lang="en-US" sz="800" dirty="0"/>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sz="800"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sz="800"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sz="800" dirty="0"/>
          </a:p>
        </p:txBody>
      </p:sp>
      <p:sp>
        <p:nvSpPr>
          <p:cNvPr id="40" name="Textbox 40"/>
          <p:cNvSpPr txBox="1"/>
          <p:nvPr/>
        </p:nvSpPr>
        <p:spPr>
          <a:xfrm>
            <a:off x="216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C77E82A6-178F-489E-806A-8BEC96B39D13}"/>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6" name="Graphic 55" descr="Advertising">
            <a:extLst>
              <a:ext uri="{FF2B5EF4-FFF2-40B4-BE49-F238E27FC236}">
                <a16:creationId xmlns:a16="http://schemas.microsoft.com/office/drawing/2014/main" id="{60F72743-626F-441C-8E9A-CA58CD829F5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408835" y="1037764"/>
            <a:ext cx="647165" cy="6471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sz="800"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86B6458C-D811-46EB-815C-102A1A645662}" type="slidenum">
              <a:rPr lang="en-US" smtClean="0"/>
              <a:t>17</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p>
            <a:pPr>
              <a:lnSpc>
                <a:spcPts val="2450"/>
              </a:lnSpc>
            </a:pPr>
            <a:r>
              <a:rPr lang="en-US" sz="2100" b="1" dirty="0">
                <a:solidFill>
                  <a:srgbClr val="FFFFFF"/>
                </a:solidFill>
                <a:latin typeface="Source Sans Pro"/>
                <a:cs typeface="Source Sans Pro"/>
              </a:rPr>
              <a:t>Gets seated on a table</a:t>
            </a:r>
            <a:endParaRPr lang="en-US" dirty="0"/>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26800" y="2155178"/>
            <a:ext cx="2844000" cy="2430322"/>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dirty="0">
                <a:solidFill>
                  <a:srgbClr val="FFFFFF"/>
                </a:solidFill>
                <a:latin typeface="Source Sans Pro"/>
              </a:rPr>
              <a:t>Ayush finds an empty table amongst many. Gets seated on the one facing towards exit, opposite to billing counter</a:t>
            </a:r>
            <a:endParaRPr lang="en-US" dirty="0"/>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lnSpc>
                <a:spcPts val="1900"/>
              </a:lnSpc>
              <a:spcAft>
                <a:spcPts val="600"/>
              </a:spcAft>
              <a:buFont typeface="Arial" panose="020B0604020202020204" pitchFamily="34" charset="0"/>
              <a:buChar char="•"/>
            </a:pPr>
            <a:r>
              <a:rPr lang="en-US" dirty="0">
                <a:solidFill>
                  <a:schemeClr val="bg1"/>
                </a:solidFill>
              </a:rPr>
              <a:t>Table Cleaning Crew</a:t>
            </a:r>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sz="800"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2521164079"/>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846844263"/>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sz="800"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buFont typeface="Arial" panose="020B0604020202020204" pitchFamily="34" charset="0"/>
              <a:buChar char="•"/>
            </a:pPr>
            <a:r>
              <a:rPr lang="en-US" sz="1200" dirty="0"/>
              <a:t>Table Cleaning Crew</a:t>
            </a:r>
          </a:p>
          <a:p>
            <a:endParaRPr lang="en-US" sz="1400" dirty="0"/>
          </a:p>
          <a:p>
            <a:endParaRPr sz="1200" dirty="0"/>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sz="800"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a:solidFill>
                  <a:srgbClr val="FFFFFF"/>
                </a:solidFill>
                <a:latin typeface="Source Sans Pro"/>
                <a:cs typeface="Source Sans Pro"/>
              </a:rPr>
              <a:t>Trip From Denver to Paris (17 hours)</a:t>
            </a:r>
            <a:endParaRPr lang="en-US"/>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sz="800"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sz="800"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sz="800" dirty="0"/>
          </a:p>
        </p:txBody>
      </p:sp>
      <p:sp>
        <p:nvSpPr>
          <p:cNvPr id="40" name="Textbox 40"/>
          <p:cNvSpPr txBox="1"/>
          <p:nvPr/>
        </p:nvSpPr>
        <p:spPr>
          <a:xfrm>
            <a:off x="216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5260853B-4D74-4195-BFAE-C38E09F2A165}"/>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4" name="Graphic 53" descr="Smart Phone">
            <a:extLst>
              <a:ext uri="{FF2B5EF4-FFF2-40B4-BE49-F238E27FC236}">
                <a16:creationId xmlns:a16="http://schemas.microsoft.com/office/drawing/2014/main" id="{5464D803-1E75-46C7-B69A-50B5701D3A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8417" y="985017"/>
            <a:ext cx="647165" cy="6471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sz="800"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8068564A-27C4-4E95-81D6-9E56F485B0DE}" type="slidenum">
              <a:rPr lang="en-US" smtClean="0"/>
              <a:t>18</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defPPr>
              <a:defRPr lang="en-US"/>
            </a:defPPr>
            <a:lvl1pPr>
              <a:lnSpc>
                <a:spcPts val="2450"/>
              </a:lnSpc>
              <a:defRPr sz="2100" b="1">
                <a:solidFill>
                  <a:srgbClr val="FFFFFF"/>
                </a:solidFill>
                <a:latin typeface="Source Sans Pro"/>
                <a:cs typeface="Source Sans Pro"/>
              </a:defRPr>
            </a:lvl1pPr>
          </a:lstStyle>
          <a:p>
            <a:r>
              <a:rPr lang="en-US" dirty="0"/>
              <a:t>Finishes meal and is on the move again</a:t>
            </a:r>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6000" y="1745999"/>
            <a:ext cx="2844000" cy="2844000"/>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63433"/>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defPPr>
              <a:defRPr lang="en-US"/>
            </a:defPPr>
            <a:lvl1pPr>
              <a:lnSpc>
                <a:spcPts val="1900"/>
              </a:lnSpc>
              <a:spcAft>
                <a:spcPts val="600"/>
              </a:spcAft>
              <a:defRPr sz="1500">
                <a:solidFill>
                  <a:srgbClr val="FFFFFF"/>
                </a:solidFill>
                <a:latin typeface="Source Sans Pro"/>
              </a:defRPr>
            </a:lvl1pPr>
          </a:lstStyle>
          <a:p>
            <a:r>
              <a:rPr lang="en-US" dirty="0"/>
              <a:t>Finishes his meal and heads with his tray towards tray deposit area. He will wash his hands and will start back for his office desk</a:t>
            </a:r>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lnSpc>
                <a:spcPts val="1900"/>
              </a:lnSpc>
              <a:spcAft>
                <a:spcPts val="600"/>
              </a:spcAft>
              <a:buFont typeface="Arial" panose="020B0604020202020204" pitchFamily="34" charset="0"/>
              <a:buChar char="•"/>
            </a:pPr>
            <a:r>
              <a:rPr lang="en-US" sz="1600" dirty="0">
                <a:solidFill>
                  <a:schemeClr val="bg1"/>
                </a:solidFill>
              </a:rPr>
              <a:t>Table Cleaning Crew</a:t>
            </a:r>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sz="800"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3736120738"/>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1820838180"/>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sz="800" dirty="0"/>
          </a:p>
          <a:p>
            <a:endParaRPr lang="en-US"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36734"/>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buFont typeface="Arial" panose="020B0604020202020204" pitchFamily="34" charset="0"/>
              <a:buChar char="•"/>
            </a:pPr>
            <a:r>
              <a:rPr lang="en-US" sz="1200" dirty="0"/>
              <a:t>Table Cleaning Crew</a:t>
            </a:r>
          </a:p>
          <a:p>
            <a:endParaRPr lang="en-US" sz="1400" dirty="0"/>
          </a:p>
          <a:p>
            <a:endParaRPr sz="1200" dirty="0"/>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sz="800"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Office to elevator</a:t>
            </a:r>
            <a:endParaRPr lang="en-US" sz="800" dirty="0"/>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sz="800"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sz="800"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dirty="0"/>
          </a:p>
        </p:txBody>
      </p:sp>
      <p:sp>
        <p:nvSpPr>
          <p:cNvPr id="40" name="Textbox 40"/>
          <p:cNvSpPr txBox="1"/>
          <p:nvPr/>
        </p:nvSpPr>
        <p:spPr>
          <a:xfrm>
            <a:off x="216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BEFA558D-072E-4B38-B2FD-A045D390B710}"/>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4" name="Graphic 53" descr="Smart Phone">
            <a:extLst>
              <a:ext uri="{FF2B5EF4-FFF2-40B4-BE49-F238E27FC236}">
                <a16:creationId xmlns:a16="http://schemas.microsoft.com/office/drawing/2014/main" id="{E0E07589-DA21-4D7F-B1E0-769ED12D9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8217" y="1015200"/>
            <a:ext cx="647165" cy="6471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AD203-2039-4340-9697-CB2E9C1F5A07}"/>
              </a:ext>
            </a:extLst>
          </p:cNvPr>
          <p:cNvSpPr>
            <a:spLocks noGrp="1"/>
          </p:cNvSpPr>
          <p:nvPr>
            <p:ph type="title"/>
          </p:nvPr>
        </p:nvSpPr>
        <p:spPr>
          <a:xfrm>
            <a:off x="802386" y="363474"/>
            <a:ext cx="7543800" cy="940891"/>
          </a:xfrm>
        </p:spPr>
        <p:txBody>
          <a:bodyPr/>
          <a:lstStyle/>
          <a:p>
            <a:r>
              <a:rPr lang="en-US" dirty="0"/>
              <a:t>Service Quality Measurement</a:t>
            </a:r>
          </a:p>
        </p:txBody>
      </p:sp>
      <p:sp>
        <p:nvSpPr>
          <p:cNvPr id="3" name="Content Placeholder 2">
            <a:extLst>
              <a:ext uri="{FF2B5EF4-FFF2-40B4-BE49-F238E27FC236}">
                <a16:creationId xmlns:a16="http://schemas.microsoft.com/office/drawing/2014/main" id="{D5F93EF9-4D7C-47D5-9B6F-F21F11705242}"/>
              </a:ext>
            </a:extLst>
          </p:cNvPr>
          <p:cNvSpPr>
            <a:spLocks noGrp="1"/>
          </p:cNvSpPr>
          <p:nvPr>
            <p:ph idx="1"/>
          </p:nvPr>
        </p:nvSpPr>
        <p:spPr>
          <a:xfrm>
            <a:off x="746312" y="1591056"/>
            <a:ext cx="7599874" cy="3038094"/>
          </a:xfrm>
        </p:spPr>
        <p:txBody>
          <a:bodyPr/>
          <a:lstStyle/>
          <a:p>
            <a:r>
              <a:rPr lang="en-US" dirty="0"/>
              <a:t>Service Quality is the customer’s perception about the superiority in the service received, containing two dimensions, the “intangibles” and the “tangibles. </a:t>
            </a:r>
          </a:p>
          <a:p>
            <a:r>
              <a:rPr lang="en-US" dirty="0"/>
              <a:t>For measuring service quality in this study, we have used the survey questionnaire instrument to measure responses of diners on the SERVQUAL scale. </a:t>
            </a:r>
          </a:p>
          <a:p>
            <a:r>
              <a:rPr lang="en-US" dirty="0"/>
              <a:t>Survey Link - </a:t>
            </a:r>
            <a:r>
              <a:rPr lang="en-US" dirty="0">
                <a:hlinkClick r:id="rId2"/>
              </a:rPr>
              <a:t>https://forms.gle/PLwg1xQEBfBATeFC8</a:t>
            </a:r>
            <a:r>
              <a:rPr lang="en-US" dirty="0"/>
              <a:t>.</a:t>
            </a:r>
          </a:p>
          <a:p>
            <a:endParaRPr lang="en-US" dirty="0"/>
          </a:p>
          <a:p>
            <a:r>
              <a:rPr lang="en-US" dirty="0"/>
              <a:t>The survey questionnaire had questions along the 5 dimensions of SERVQUAL – Tangibility, Reliability, Responsiveness, Assurance and Empathy.</a:t>
            </a:r>
          </a:p>
          <a:p>
            <a:endParaRPr lang="en-US" dirty="0"/>
          </a:p>
        </p:txBody>
      </p:sp>
    </p:spTree>
    <p:extLst>
      <p:ext uri="{BB962C8B-B14F-4D97-AF65-F5344CB8AC3E}">
        <p14:creationId xmlns:p14="http://schemas.microsoft.com/office/powerpoint/2010/main" val="3213137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9BC9-C616-4E28-90C8-B77A2FC5DFEF}"/>
              </a:ext>
            </a:extLst>
          </p:cNvPr>
          <p:cNvSpPr>
            <a:spLocks noGrp="1"/>
          </p:cNvSpPr>
          <p:nvPr>
            <p:ph type="title"/>
          </p:nvPr>
        </p:nvSpPr>
        <p:spPr/>
        <p:txBody>
          <a:bodyPr/>
          <a:lstStyle/>
          <a:p>
            <a:r>
              <a:rPr lang="en-US" dirty="0"/>
              <a:t>Fast Food Restaurants in India: Overview</a:t>
            </a:r>
          </a:p>
        </p:txBody>
      </p:sp>
      <p:sp>
        <p:nvSpPr>
          <p:cNvPr id="3" name="Content Placeholder 2">
            <a:extLst>
              <a:ext uri="{FF2B5EF4-FFF2-40B4-BE49-F238E27FC236}">
                <a16:creationId xmlns:a16="http://schemas.microsoft.com/office/drawing/2014/main" id="{9D6841AB-8078-42AE-BBDC-85CE12247BAA}"/>
              </a:ext>
            </a:extLst>
          </p:cNvPr>
          <p:cNvSpPr>
            <a:spLocks noGrp="1"/>
          </p:cNvSpPr>
          <p:nvPr>
            <p:ph idx="1"/>
          </p:nvPr>
        </p:nvSpPr>
        <p:spPr/>
        <p:txBody>
          <a:bodyPr>
            <a:normAutofit/>
          </a:bodyPr>
          <a:lstStyle/>
          <a:p>
            <a:r>
              <a:rPr lang="en-US" dirty="0"/>
              <a:t>Indian fast food market is expected to grow at a CAGR of 18% by 2020.</a:t>
            </a:r>
          </a:p>
          <a:p>
            <a:endParaRPr lang="en-US" dirty="0"/>
          </a:p>
          <a:p>
            <a:r>
              <a:rPr lang="en-US" dirty="0"/>
              <a:t>Fast food market in India is expected to be worth US$ 27.57 billion by 2020. About 10% of the fast food market in India is organized. </a:t>
            </a:r>
          </a:p>
          <a:p>
            <a:r>
              <a:rPr lang="en-US" dirty="0"/>
              <a:t>Organized fast food market in India is expected to grow at a CAGR of 27% by 2020. </a:t>
            </a:r>
          </a:p>
          <a:p>
            <a:endParaRPr lang="en-US" dirty="0"/>
          </a:p>
          <a:p>
            <a:r>
              <a:rPr lang="en-US" dirty="0"/>
              <a:t>The QSR’s (Quick Service Restaurants) and the casual dining restaurants together constitute over 74 percent of the market and are growing exponentially. </a:t>
            </a:r>
          </a:p>
          <a:p>
            <a:r>
              <a:rPr lang="en-US" dirty="0"/>
              <a:t>Quick Service Restaurants (QSRs) market in organized fast food sector in India is projected to grow at a CAGR of 20% by 2019-20. </a:t>
            </a:r>
          </a:p>
          <a:p>
            <a:endParaRPr lang="en-US" dirty="0"/>
          </a:p>
          <a:p>
            <a:endParaRPr lang="en-US" dirty="0"/>
          </a:p>
        </p:txBody>
      </p:sp>
    </p:spTree>
    <p:extLst>
      <p:ext uri="{BB962C8B-B14F-4D97-AF65-F5344CB8AC3E}">
        <p14:creationId xmlns:p14="http://schemas.microsoft.com/office/powerpoint/2010/main" val="565696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B83BC-BEE4-4D02-B181-8780A8580D69}"/>
              </a:ext>
            </a:extLst>
          </p:cNvPr>
          <p:cNvSpPr>
            <a:spLocks noGrp="1"/>
          </p:cNvSpPr>
          <p:nvPr>
            <p:ph type="title"/>
          </p:nvPr>
        </p:nvSpPr>
        <p:spPr>
          <a:xfrm>
            <a:off x="4940658" y="1036623"/>
            <a:ext cx="3651884" cy="1138488"/>
          </a:xfrm>
        </p:spPr>
        <p:txBody>
          <a:bodyPr>
            <a:normAutofit/>
          </a:bodyPr>
          <a:lstStyle/>
          <a:p>
            <a:r>
              <a:rPr lang="en-US" sz="3600">
                <a:solidFill>
                  <a:schemeClr val="tx1"/>
                </a:solidFill>
              </a:rPr>
              <a:t>SERVQUAL of Burger King - TANGIBLES</a:t>
            </a:r>
          </a:p>
        </p:txBody>
      </p:sp>
      <p:sp>
        <p:nvSpPr>
          <p:cNvPr id="11" name="Freeform: Shape 10">
            <a:extLst>
              <a:ext uri="{FF2B5EF4-FFF2-40B4-BE49-F238E27FC236}">
                <a16:creationId xmlns:a16="http://schemas.microsoft.com/office/drawing/2014/main" id="{7EC0D68F-F813-4414-800D-F8D4F0AB8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 y="301485"/>
            <a:ext cx="4586799" cy="4842015"/>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AFDC4C5-EF89-469E-B7FB-E76453A26E1F}"/>
              </a:ext>
            </a:extLst>
          </p:cNvPr>
          <p:cNvSpPr>
            <a:spLocks noGrp="1"/>
          </p:cNvSpPr>
          <p:nvPr>
            <p:ph idx="1"/>
          </p:nvPr>
        </p:nvSpPr>
        <p:spPr>
          <a:xfrm>
            <a:off x="4940658" y="2255541"/>
            <a:ext cx="3651885" cy="2299399"/>
          </a:xfrm>
        </p:spPr>
        <p:txBody>
          <a:bodyPr anchor="t">
            <a:normAutofit/>
          </a:bodyPr>
          <a:lstStyle/>
          <a:p>
            <a:r>
              <a:rPr lang="en-US" sz="1400"/>
              <a:t>measures the comfortable seating arrangement of diners, aesthetic appeal of the outlet including the music volume, cleanliness of cups, saucers, plates, and cleanliness maintained by staff.</a:t>
            </a:r>
          </a:p>
          <a:p>
            <a:endParaRPr lang="en-US" sz="1400"/>
          </a:p>
        </p:txBody>
      </p:sp>
      <p:grpSp>
        <p:nvGrpSpPr>
          <p:cNvPr id="13" name="Group 12">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4" name="Oval 13">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graphicFrame>
        <p:nvGraphicFramePr>
          <p:cNvPr id="4" name="Chart 3">
            <a:extLst>
              <a:ext uri="{FF2B5EF4-FFF2-40B4-BE49-F238E27FC236}">
                <a16:creationId xmlns:a16="http://schemas.microsoft.com/office/drawing/2014/main" id="{CA71EDE7-4AD3-4A66-955F-9D962EE9FF68}"/>
              </a:ext>
            </a:extLst>
          </p:cNvPr>
          <p:cNvGraphicFramePr/>
          <p:nvPr>
            <p:extLst>
              <p:ext uri="{D42A27DB-BD31-4B8C-83A1-F6EECF244321}">
                <p14:modId xmlns:p14="http://schemas.microsoft.com/office/powerpoint/2010/main" val="3675360952"/>
              </p:ext>
            </p:extLst>
          </p:nvPr>
        </p:nvGraphicFramePr>
        <p:xfrm>
          <a:off x="551456" y="1484906"/>
          <a:ext cx="2656895" cy="30700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21672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B83BC-BEE4-4D02-B181-8780A8580D69}"/>
              </a:ext>
            </a:extLst>
          </p:cNvPr>
          <p:cNvSpPr>
            <a:spLocks noGrp="1"/>
          </p:cNvSpPr>
          <p:nvPr>
            <p:ph type="title"/>
          </p:nvPr>
        </p:nvSpPr>
        <p:spPr>
          <a:xfrm>
            <a:off x="4940658" y="1036623"/>
            <a:ext cx="3651884" cy="1138488"/>
          </a:xfrm>
        </p:spPr>
        <p:txBody>
          <a:bodyPr>
            <a:normAutofit/>
          </a:bodyPr>
          <a:lstStyle/>
          <a:p>
            <a:r>
              <a:rPr lang="en-US" sz="3600">
                <a:solidFill>
                  <a:schemeClr val="tx1"/>
                </a:solidFill>
              </a:rPr>
              <a:t>SERVQUAL of Burger King - RELIABILITY </a:t>
            </a:r>
          </a:p>
        </p:txBody>
      </p:sp>
      <p:sp>
        <p:nvSpPr>
          <p:cNvPr id="13" name="Freeform: Shape 12">
            <a:extLst>
              <a:ext uri="{FF2B5EF4-FFF2-40B4-BE49-F238E27FC236}">
                <a16:creationId xmlns:a16="http://schemas.microsoft.com/office/drawing/2014/main" id="{7EC0D68F-F813-4414-800D-F8D4F0AB8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 y="301485"/>
            <a:ext cx="4586799" cy="4842015"/>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AFDC4C5-EF89-469E-B7FB-E76453A26E1F}"/>
              </a:ext>
            </a:extLst>
          </p:cNvPr>
          <p:cNvSpPr>
            <a:spLocks noGrp="1"/>
          </p:cNvSpPr>
          <p:nvPr>
            <p:ph idx="1"/>
          </p:nvPr>
        </p:nvSpPr>
        <p:spPr>
          <a:xfrm>
            <a:off x="4940658" y="2255541"/>
            <a:ext cx="3651885" cy="2299399"/>
          </a:xfrm>
        </p:spPr>
        <p:txBody>
          <a:bodyPr anchor="t">
            <a:normAutofit/>
          </a:bodyPr>
          <a:lstStyle/>
          <a:p>
            <a:r>
              <a:rPr lang="en-US" sz="1400"/>
              <a:t>measures the ability of Burger King and its employees to provide right food at the right time as promised consistently, whether they keep record of their regular diners and their preferences, the quality of food delivered as promised.</a:t>
            </a:r>
            <a:endParaRPr lang="en-US" sz="1400" dirty="0"/>
          </a:p>
        </p:txBody>
      </p:sp>
      <p:grpSp>
        <p:nvGrpSpPr>
          <p:cNvPr id="15" name="Group 14">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6" name="Oval 15">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7" name="Oval 16">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graphicFrame>
        <p:nvGraphicFramePr>
          <p:cNvPr id="6" name="Chart 5">
            <a:extLst>
              <a:ext uri="{FF2B5EF4-FFF2-40B4-BE49-F238E27FC236}">
                <a16:creationId xmlns:a16="http://schemas.microsoft.com/office/drawing/2014/main" id="{18CB4B4A-DD06-4631-A174-52460CE10425}"/>
              </a:ext>
            </a:extLst>
          </p:cNvPr>
          <p:cNvGraphicFramePr/>
          <p:nvPr>
            <p:extLst>
              <p:ext uri="{D42A27DB-BD31-4B8C-83A1-F6EECF244321}">
                <p14:modId xmlns:p14="http://schemas.microsoft.com/office/powerpoint/2010/main" val="1580990459"/>
              </p:ext>
            </p:extLst>
          </p:nvPr>
        </p:nvGraphicFramePr>
        <p:xfrm>
          <a:off x="551456" y="1484906"/>
          <a:ext cx="2656895" cy="30700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8816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B83BC-BEE4-4D02-B181-8780A8580D69}"/>
              </a:ext>
            </a:extLst>
          </p:cNvPr>
          <p:cNvSpPr>
            <a:spLocks noGrp="1"/>
          </p:cNvSpPr>
          <p:nvPr>
            <p:ph type="title"/>
          </p:nvPr>
        </p:nvSpPr>
        <p:spPr>
          <a:xfrm>
            <a:off x="4940658" y="1036623"/>
            <a:ext cx="3651884" cy="1138488"/>
          </a:xfrm>
        </p:spPr>
        <p:txBody>
          <a:bodyPr>
            <a:normAutofit/>
          </a:bodyPr>
          <a:lstStyle/>
          <a:p>
            <a:r>
              <a:rPr lang="en-US" sz="3300">
                <a:solidFill>
                  <a:schemeClr val="tx1"/>
                </a:solidFill>
              </a:rPr>
              <a:t>SERVQUAL of Burger King - RESPONSIVENESS </a:t>
            </a:r>
          </a:p>
        </p:txBody>
      </p:sp>
      <p:sp>
        <p:nvSpPr>
          <p:cNvPr id="14" name="Freeform: Shape 13">
            <a:extLst>
              <a:ext uri="{FF2B5EF4-FFF2-40B4-BE49-F238E27FC236}">
                <a16:creationId xmlns:a16="http://schemas.microsoft.com/office/drawing/2014/main" id="{7EC0D68F-F813-4414-800D-F8D4F0AB8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 y="301485"/>
            <a:ext cx="4586799" cy="4842015"/>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AFDC4C5-EF89-469E-B7FB-E76453A26E1F}"/>
              </a:ext>
            </a:extLst>
          </p:cNvPr>
          <p:cNvSpPr>
            <a:spLocks noGrp="1"/>
          </p:cNvSpPr>
          <p:nvPr>
            <p:ph idx="1"/>
          </p:nvPr>
        </p:nvSpPr>
        <p:spPr>
          <a:xfrm>
            <a:off x="4940658" y="2255541"/>
            <a:ext cx="3651885" cy="2299399"/>
          </a:xfrm>
        </p:spPr>
        <p:txBody>
          <a:bodyPr anchor="t">
            <a:normAutofit/>
          </a:bodyPr>
          <a:lstStyle/>
          <a:p>
            <a:r>
              <a:rPr lang="en-US" sz="1400"/>
              <a:t>measures whether Burger King employees inform the diners about the time to prepare &amp; serve food, whether a genuine intent is shown to help diners, and they are not made to wait for long periods unnecessarily.</a:t>
            </a:r>
            <a:endParaRPr lang="en-US" sz="1400" dirty="0"/>
          </a:p>
        </p:txBody>
      </p:sp>
      <p:grpSp>
        <p:nvGrpSpPr>
          <p:cNvPr id="16" name="Group 15">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graphicFrame>
        <p:nvGraphicFramePr>
          <p:cNvPr id="7" name="Chart 6">
            <a:extLst>
              <a:ext uri="{FF2B5EF4-FFF2-40B4-BE49-F238E27FC236}">
                <a16:creationId xmlns:a16="http://schemas.microsoft.com/office/drawing/2014/main" id="{C00676DC-85D1-4D11-8ED6-B81711A0E9B2}"/>
              </a:ext>
            </a:extLst>
          </p:cNvPr>
          <p:cNvGraphicFramePr/>
          <p:nvPr>
            <p:extLst>
              <p:ext uri="{D42A27DB-BD31-4B8C-83A1-F6EECF244321}">
                <p14:modId xmlns:p14="http://schemas.microsoft.com/office/powerpoint/2010/main" val="4037386821"/>
              </p:ext>
            </p:extLst>
          </p:nvPr>
        </p:nvGraphicFramePr>
        <p:xfrm>
          <a:off x="551456" y="1484906"/>
          <a:ext cx="2656895" cy="30700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23313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B83BC-BEE4-4D02-B181-8780A8580D69}"/>
              </a:ext>
            </a:extLst>
          </p:cNvPr>
          <p:cNvSpPr>
            <a:spLocks noGrp="1"/>
          </p:cNvSpPr>
          <p:nvPr>
            <p:ph type="title"/>
          </p:nvPr>
        </p:nvSpPr>
        <p:spPr>
          <a:xfrm>
            <a:off x="4940658" y="1036623"/>
            <a:ext cx="3651884" cy="1138488"/>
          </a:xfrm>
        </p:spPr>
        <p:txBody>
          <a:bodyPr>
            <a:normAutofit/>
          </a:bodyPr>
          <a:lstStyle/>
          <a:p>
            <a:r>
              <a:rPr lang="en-US" sz="3600">
                <a:solidFill>
                  <a:schemeClr val="tx1"/>
                </a:solidFill>
              </a:rPr>
              <a:t>SERVQUAL of Burger King - ASSURANCE  </a:t>
            </a:r>
          </a:p>
        </p:txBody>
      </p:sp>
      <p:sp>
        <p:nvSpPr>
          <p:cNvPr id="13" name="Freeform: Shape 12">
            <a:extLst>
              <a:ext uri="{FF2B5EF4-FFF2-40B4-BE49-F238E27FC236}">
                <a16:creationId xmlns:a16="http://schemas.microsoft.com/office/drawing/2014/main" id="{7EC0D68F-F813-4414-800D-F8D4F0AB8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 y="301485"/>
            <a:ext cx="4586799" cy="4842015"/>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AFDC4C5-EF89-469E-B7FB-E76453A26E1F}"/>
              </a:ext>
            </a:extLst>
          </p:cNvPr>
          <p:cNvSpPr>
            <a:spLocks noGrp="1"/>
          </p:cNvSpPr>
          <p:nvPr>
            <p:ph idx="1"/>
          </p:nvPr>
        </p:nvSpPr>
        <p:spPr>
          <a:xfrm>
            <a:off x="4940658" y="2255541"/>
            <a:ext cx="3651885" cy="2299399"/>
          </a:xfrm>
        </p:spPr>
        <p:txBody>
          <a:bodyPr anchor="t">
            <a:normAutofit/>
          </a:bodyPr>
          <a:lstStyle/>
          <a:p>
            <a:pPr lvl="0"/>
            <a:r>
              <a:rPr lang="en-US" sz="1400"/>
              <a:t>measures whether Burger King and its employees have knowledge and skills to answer diners’ queries, give enough information to customers to let them know of the safety standards followed during procuring of ingredients as well as during preparation of food.</a:t>
            </a:r>
          </a:p>
        </p:txBody>
      </p:sp>
      <p:grpSp>
        <p:nvGrpSpPr>
          <p:cNvPr id="15" name="Group 14">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6" name="Oval 15">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7" name="Oval 16">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graphicFrame>
        <p:nvGraphicFramePr>
          <p:cNvPr id="6" name="Chart 5">
            <a:extLst>
              <a:ext uri="{FF2B5EF4-FFF2-40B4-BE49-F238E27FC236}">
                <a16:creationId xmlns:a16="http://schemas.microsoft.com/office/drawing/2014/main" id="{5A2752D5-6CD6-434A-AD0C-FE6DD7147963}"/>
              </a:ext>
            </a:extLst>
          </p:cNvPr>
          <p:cNvGraphicFramePr/>
          <p:nvPr>
            <p:extLst>
              <p:ext uri="{D42A27DB-BD31-4B8C-83A1-F6EECF244321}">
                <p14:modId xmlns:p14="http://schemas.microsoft.com/office/powerpoint/2010/main" val="3635081320"/>
              </p:ext>
            </p:extLst>
          </p:nvPr>
        </p:nvGraphicFramePr>
        <p:xfrm>
          <a:off x="551456" y="1484906"/>
          <a:ext cx="2656895" cy="30700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51325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B83BC-BEE4-4D02-B181-8780A8580D69}"/>
              </a:ext>
            </a:extLst>
          </p:cNvPr>
          <p:cNvSpPr>
            <a:spLocks noGrp="1"/>
          </p:cNvSpPr>
          <p:nvPr>
            <p:ph type="title"/>
          </p:nvPr>
        </p:nvSpPr>
        <p:spPr>
          <a:xfrm>
            <a:off x="4940658" y="1036623"/>
            <a:ext cx="3651884" cy="1138488"/>
          </a:xfrm>
        </p:spPr>
        <p:txBody>
          <a:bodyPr>
            <a:normAutofit/>
          </a:bodyPr>
          <a:lstStyle/>
          <a:p>
            <a:r>
              <a:rPr lang="en-US" sz="3600" dirty="0">
                <a:solidFill>
                  <a:schemeClr val="tx1"/>
                </a:solidFill>
              </a:rPr>
              <a:t>SERVQUAL of Burger King - </a:t>
            </a:r>
            <a:r>
              <a:rPr lang="en-US" sz="3600">
                <a:solidFill>
                  <a:schemeClr val="tx1"/>
                </a:solidFill>
              </a:rPr>
              <a:t>EMPATHY </a:t>
            </a:r>
            <a:endParaRPr lang="en-US" sz="3600" dirty="0">
              <a:solidFill>
                <a:schemeClr val="tx1"/>
              </a:solidFill>
            </a:endParaRPr>
          </a:p>
        </p:txBody>
      </p:sp>
      <p:sp>
        <p:nvSpPr>
          <p:cNvPr id="17" name="Freeform: Shape 16">
            <a:extLst>
              <a:ext uri="{FF2B5EF4-FFF2-40B4-BE49-F238E27FC236}">
                <a16:creationId xmlns:a16="http://schemas.microsoft.com/office/drawing/2014/main" id="{7EC0D68F-F813-4414-800D-F8D4F0AB8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 y="301485"/>
            <a:ext cx="4586799" cy="4842015"/>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AFDC4C5-EF89-469E-B7FB-E76453A26E1F}"/>
              </a:ext>
            </a:extLst>
          </p:cNvPr>
          <p:cNvSpPr>
            <a:spLocks noGrp="1"/>
          </p:cNvSpPr>
          <p:nvPr>
            <p:ph idx="1"/>
          </p:nvPr>
        </p:nvSpPr>
        <p:spPr>
          <a:xfrm>
            <a:off x="4940658" y="2255541"/>
            <a:ext cx="3651885" cy="2299399"/>
          </a:xfrm>
        </p:spPr>
        <p:txBody>
          <a:bodyPr anchor="t">
            <a:normAutofit/>
          </a:bodyPr>
          <a:lstStyle/>
          <a:p>
            <a:pPr lvl="0"/>
            <a:r>
              <a:rPr lang="en-US" sz="1400" dirty="0"/>
              <a:t>measures whether Burger King and its employees have knowledge and skills to answer diners’ queries, give enough information to customers to let them know of the safety standards followed during procuring of ingredients as well as during preparation of food.</a:t>
            </a:r>
          </a:p>
        </p:txBody>
      </p:sp>
      <p:grpSp>
        <p:nvGrpSpPr>
          <p:cNvPr id="19" name="Group 18">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0" name="Oval 19">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1" name="Oval 20">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graphicFrame>
        <p:nvGraphicFramePr>
          <p:cNvPr id="10" name="Chart 9">
            <a:extLst>
              <a:ext uri="{FF2B5EF4-FFF2-40B4-BE49-F238E27FC236}">
                <a16:creationId xmlns:a16="http://schemas.microsoft.com/office/drawing/2014/main" id="{1585765C-2848-43BB-8BB1-4141D3735359}"/>
              </a:ext>
            </a:extLst>
          </p:cNvPr>
          <p:cNvGraphicFramePr/>
          <p:nvPr>
            <p:extLst>
              <p:ext uri="{D42A27DB-BD31-4B8C-83A1-F6EECF244321}">
                <p14:modId xmlns:p14="http://schemas.microsoft.com/office/powerpoint/2010/main" val="138543908"/>
              </p:ext>
            </p:extLst>
          </p:nvPr>
        </p:nvGraphicFramePr>
        <p:xfrm>
          <a:off x="551456" y="1484906"/>
          <a:ext cx="2656895" cy="30700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26434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887D-7321-4DB0-8343-459B497E31DA}"/>
              </a:ext>
            </a:extLst>
          </p:cNvPr>
          <p:cNvSpPr>
            <a:spLocks noGrp="1"/>
          </p:cNvSpPr>
          <p:nvPr>
            <p:ph type="title"/>
          </p:nvPr>
        </p:nvSpPr>
        <p:spPr>
          <a:xfrm>
            <a:off x="802386" y="363474"/>
            <a:ext cx="7543800" cy="1207008"/>
          </a:xfrm>
        </p:spPr>
        <p:txBody>
          <a:bodyPr/>
          <a:lstStyle/>
          <a:p>
            <a:r>
              <a:rPr lang="en-US" b="1"/>
              <a:t>SERVQUAL</a:t>
            </a:r>
            <a:r>
              <a:rPr lang="en-US"/>
              <a:t> vs Satisfaction</a:t>
            </a:r>
            <a:endParaRPr lang="en-US" dirty="0"/>
          </a:p>
        </p:txBody>
      </p:sp>
      <p:sp>
        <p:nvSpPr>
          <p:cNvPr id="3" name="Content Placeholder 2">
            <a:extLst>
              <a:ext uri="{FF2B5EF4-FFF2-40B4-BE49-F238E27FC236}">
                <a16:creationId xmlns:a16="http://schemas.microsoft.com/office/drawing/2014/main" id="{F7E8EF1C-64AD-44E9-A7B3-47B18B46CF7A}"/>
              </a:ext>
            </a:extLst>
          </p:cNvPr>
          <p:cNvSpPr>
            <a:spLocks noGrp="1"/>
          </p:cNvSpPr>
          <p:nvPr>
            <p:ph idx="1"/>
          </p:nvPr>
        </p:nvSpPr>
        <p:spPr>
          <a:xfrm>
            <a:off x="802386" y="1591056"/>
            <a:ext cx="7543800" cy="3038094"/>
          </a:xfrm>
        </p:spPr>
        <p:txBody>
          <a:bodyPr/>
          <a:lstStyle/>
          <a:p>
            <a:r>
              <a:rPr lang="en-US"/>
              <a:t>The overall average score for SERVQUAL for Burger King stood at negative 0.26.</a:t>
            </a:r>
            <a:endParaRPr lang="en-US" dirty="0"/>
          </a:p>
        </p:txBody>
      </p:sp>
      <p:graphicFrame>
        <p:nvGraphicFramePr>
          <p:cNvPr id="4" name="Chart 3">
            <a:extLst>
              <a:ext uri="{FF2B5EF4-FFF2-40B4-BE49-F238E27FC236}">
                <a16:creationId xmlns:a16="http://schemas.microsoft.com/office/drawing/2014/main" id="{3F6AA53B-A435-442D-835C-632FCD08ECBE}"/>
              </a:ext>
            </a:extLst>
          </p:cNvPr>
          <p:cNvGraphicFramePr/>
          <p:nvPr>
            <p:extLst/>
          </p:nvPr>
        </p:nvGraphicFramePr>
        <p:xfrm>
          <a:off x="921124" y="2001147"/>
          <a:ext cx="7054476" cy="27279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86902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B491-F3F6-4654-ABCC-FB8FA2D25CB5}"/>
              </a:ext>
            </a:extLst>
          </p:cNvPr>
          <p:cNvSpPr>
            <a:spLocks noGrp="1"/>
          </p:cNvSpPr>
          <p:nvPr>
            <p:ph type="title"/>
          </p:nvPr>
        </p:nvSpPr>
        <p:spPr/>
        <p:txBody>
          <a:bodyPr/>
          <a:lstStyle/>
          <a:p>
            <a:r>
              <a:rPr lang="en-US" dirty="0"/>
              <a:t>Net Promoter Score</a:t>
            </a:r>
          </a:p>
        </p:txBody>
      </p:sp>
      <p:sp>
        <p:nvSpPr>
          <p:cNvPr id="3" name="Content Placeholder 2">
            <a:extLst>
              <a:ext uri="{FF2B5EF4-FFF2-40B4-BE49-F238E27FC236}">
                <a16:creationId xmlns:a16="http://schemas.microsoft.com/office/drawing/2014/main" id="{404F06C9-B2B7-4BC0-821C-BB6A46FD9E05}"/>
              </a:ext>
            </a:extLst>
          </p:cNvPr>
          <p:cNvSpPr>
            <a:spLocks noGrp="1"/>
          </p:cNvSpPr>
          <p:nvPr>
            <p:ph idx="1"/>
          </p:nvPr>
        </p:nvSpPr>
        <p:spPr/>
        <p:txBody>
          <a:bodyPr/>
          <a:lstStyle/>
          <a:p>
            <a:r>
              <a:rPr lang="en-US" dirty="0"/>
              <a:t>Net Promoter Score (NPS) was also determined from the questionnaire by asking the respondents on their overall satisfaction for Burger King. </a:t>
            </a:r>
          </a:p>
          <a:p>
            <a:endParaRPr lang="en-US" dirty="0"/>
          </a:p>
          <a:p>
            <a:r>
              <a:rPr lang="en-US" dirty="0"/>
              <a:t>The overall average value of NPS is also rather disappointing at </a:t>
            </a:r>
            <a:r>
              <a:rPr lang="en-US" b="1" dirty="0"/>
              <a:t>6.55 on a scale of 10</a:t>
            </a:r>
            <a:r>
              <a:rPr lang="en-US" dirty="0"/>
              <a:t>, which is below the ideal score of 9 or 10. </a:t>
            </a:r>
          </a:p>
        </p:txBody>
      </p:sp>
    </p:spTree>
    <p:extLst>
      <p:ext uri="{BB962C8B-B14F-4D97-AF65-F5344CB8AC3E}">
        <p14:creationId xmlns:p14="http://schemas.microsoft.com/office/powerpoint/2010/main" val="381742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D3C9-6687-4191-A884-9908DE73DED8}"/>
              </a:ext>
            </a:extLst>
          </p:cNvPr>
          <p:cNvSpPr>
            <a:spLocks noGrp="1"/>
          </p:cNvSpPr>
          <p:nvPr>
            <p:ph type="title"/>
          </p:nvPr>
        </p:nvSpPr>
        <p:spPr/>
        <p:txBody>
          <a:bodyPr>
            <a:normAutofit fontScale="90000"/>
          </a:bodyPr>
          <a:lstStyle/>
          <a:p>
            <a:r>
              <a:rPr lang="en-US" dirty="0"/>
              <a:t>Impact of Service Quality &amp; Customer Satisfaction on Customer Loyalty</a:t>
            </a:r>
          </a:p>
        </p:txBody>
      </p:sp>
      <p:sp>
        <p:nvSpPr>
          <p:cNvPr id="3" name="Content Placeholder 2">
            <a:extLst>
              <a:ext uri="{FF2B5EF4-FFF2-40B4-BE49-F238E27FC236}">
                <a16:creationId xmlns:a16="http://schemas.microsoft.com/office/drawing/2014/main" id="{96489B05-23B3-4E5D-B85E-142707EA2909}"/>
              </a:ext>
            </a:extLst>
          </p:cNvPr>
          <p:cNvSpPr>
            <a:spLocks noGrp="1"/>
          </p:cNvSpPr>
          <p:nvPr>
            <p:ph idx="1"/>
          </p:nvPr>
        </p:nvSpPr>
        <p:spPr/>
        <p:txBody>
          <a:bodyPr/>
          <a:lstStyle/>
          <a:p>
            <a:r>
              <a:rPr lang="en-US" dirty="0"/>
              <a:t>The customer’s perceived service quality and his overall satisfaction has a bearing on the customer loyalty. </a:t>
            </a:r>
          </a:p>
          <a:p>
            <a:pPr marL="0" indent="0">
              <a:buNone/>
            </a:pPr>
            <a:endParaRPr lang="en-US" dirty="0"/>
          </a:p>
          <a:p>
            <a:r>
              <a:rPr lang="en-US" dirty="0"/>
              <a:t>The overall average word-of-mouth communication stands at a disappointing value of </a:t>
            </a:r>
            <a:r>
              <a:rPr lang="en-US" b="1" dirty="0"/>
              <a:t>6.74 on a scale of 10</a:t>
            </a:r>
            <a:r>
              <a:rPr lang="en-US" dirty="0"/>
              <a:t>, again below ideal score of 9 or 10.</a:t>
            </a:r>
          </a:p>
          <a:p>
            <a:endParaRPr lang="en-US" dirty="0"/>
          </a:p>
          <a:p>
            <a:r>
              <a:rPr lang="en-US" dirty="0"/>
              <a:t>Overall Satisfaction equation derived from regression analysis:-</a:t>
            </a:r>
          </a:p>
        </p:txBody>
      </p:sp>
      <p:sp>
        <p:nvSpPr>
          <p:cNvPr id="4" name="TextBox 13">
            <a:extLst>
              <a:ext uri="{FF2B5EF4-FFF2-40B4-BE49-F238E27FC236}">
                <a16:creationId xmlns:a16="http://schemas.microsoft.com/office/drawing/2014/main" id="{96FD1885-C79C-4970-B362-9D7C9434F9E1}"/>
              </a:ext>
            </a:extLst>
          </p:cNvPr>
          <p:cNvSpPr txBox="1"/>
          <p:nvPr/>
        </p:nvSpPr>
        <p:spPr>
          <a:xfrm>
            <a:off x="943536" y="3738710"/>
            <a:ext cx="6048936" cy="600164"/>
          </a:xfrm>
          <a:prstGeom prst="rect">
            <a:avLst/>
          </a:prstGeom>
          <a:solidFill>
            <a:srgbClr val="FFFF00"/>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a:t>Overall Satisfaction = 6.06157556244388 + 1.33801046219334 * Tangible -1.37714350755589 * Reliability + 0.759144653382331 * Responsiveness</a:t>
            </a:r>
            <a:r>
              <a:rPr lang="en-US" sz="1100" baseline="0"/>
              <a:t> + 0.373010966659283 * Assurance + </a:t>
            </a:r>
            <a:r>
              <a:rPr lang="en-US" sz="1100"/>
              <a:t> 0.237345218387662 * Empathy</a:t>
            </a:r>
          </a:p>
        </p:txBody>
      </p:sp>
    </p:spTree>
    <p:extLst>
      <p:ext uri="{BB962C8B-B14F-4D97-AF65-F5344CB8AC3E}">
        <p14:creationId xmlns:p14="http://schemas.microsoft.com/office/powerpoint/2010/main" val="2182968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19184-0F65-4247-98B1-18AEBADFA74B}"/>
              </a:ext>
            </a:extLst>
          </p:cNvPr>
          <p:cNvSpPr>
            <a:spLocks noGrp="1"/>
          </p:cNvSpPr>
          <p:nvPr>
            <p:ph type="title"/>
          </p:nvPr>
        </p:nvSpPr>
        <p:spPr>
          <a:xfrm>
            <a:off x="6117262" y="363474"/>
            <a:ext cx="2658026" cy="1207008"/>
          </a:xfrm>
          <a:ln>
            <a:noFill/>
          </a:ln>
        </p:spPr>
        <p:txBody>
          <a:bodyPr>
            <a:normAutofit/>
          </a:bodyPr>
          <a:lstStyle/>
          <a:p>
            <a:r>
              <a:rPr lang="en-US" sz="2400"/>
              <a:t>Mapping Competitive Positioning</a:t>
            </a:r>
          </a:p>
        </p:txBody>
      </p:sp>
      <p:pic>
        <p:nvPicPr>
          <p:cNvPr id="4" name="Picture 3" descr="A screenshot of a cell phone&#10;&#10;Description automatically generated">
            <a:extLst>
              <a:ext uri="{FF2B5EF4-FFF2-40B4-BE49-F238E27FC236}">
                <a16:creationId xmlns:a16="http://schemas.microsoft.com/office/drawing/2014/main" id="{BD08D671-A955-40D9-9235-08E3F64F6C14}"/>
              </a:ext>
            </a:extLst>
          </p:cNvPr>
          <p:cNvPicPr/>
          <p:nvPr/>
        </p:nvPicPr>
        <p:blipFill>
          <a:blip r:embed="rId4"/>
          <a:stretch>
            <a:fillRect/>
          </a:stretch>
        </p:blipFill>
        <p:spPr>
          <a:xfrm>
            <a:off x="475499" y="507634"/>
            <a:ext cx="5161702" cy="4135926"/>
          </a:xfrm>
          <a:prstGeom prst="rect">
            <a:avLst/>
          </a:prstGeom>
        </p:spPr>
      </p:pic>
      <p:sp>
        <p:nvSpPr>
          <p:cNvPr id="3" name="Content Placeholder 2">
            <a:extLst>
              <a:ext uri="{FF2B5EF4-FFF2-40B4-BE49-F238E27FC236}">
                <a16:creationId xmlns:a16="http://schemas.microsoft.com/office/drawing/2014/main" id="{00AF7866-CD77-4298-BD1E-9FAC3F03D283}"/>
              </a:ext>
            </a:extLst>
          </p:cNvPr>
          <p:cNvSpPr>
            <a:spLocks noGrp="1"/>
          </p:cNvSpPr>
          <p:nvPr>
            <p:ph idx="1"/>
          </p:nvPr>
        </p:nvSpPr>
        <p:spPr>
          <a:xfrm>
            <a:off x="6117263" y="1591056"/>
            <a:ext cx="2658025" cy="3038094"/>
          </a:xfrm>
        </p:spPr>
        <p:txBody>
          <a:bodyPr>
            <a:normAutofit/>
          </a:bodyPr>
          <a:lstStyle/>
          <a:p>
            <a:r>
              <a:rPr lang="en-US" sz="1200" dirty="0"/>
              <a:t>“McDonalds”, “KFC”, “Burger King”, “Subway” and “Pizza Hut” were rated on a scale of 1 (Least Similar) to 10 (Most Similar) as per their past experience.</a:t>
            </a:r>
          </a:p>
          <a:p>
            <a:endParaRPr lang="en-US" sz="1200" dirty="0"/>
          </a:p>
        </p:txBody>
      </p:sp>
      <p:grpSp>
        <p:nvGrpSpPr>
          <p:cNvPr id="11" name="Group 10">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2" name="Oval 11">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959709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94DA-333D-4ED2-938C-09EF33A160EF}"/>
              </a:ext>
            </a:extLst>
          </p:cNvPr>
          <p:cNvSpPr>
            <a:spLocks noGrp="1"/>
          </p:cNvSpPr>
          <p:nvPr>
            <p:ph type="title"/>
          </p:nvPr>
        </p:nvSpPr>
        <p:spPr>
          <a:xfrm>
            <a:off x="620850" y="202109"/>
            <a:ext cx="7543800" cy="685397"/>
          </a:xfrm>
        </p:spPr>
        <p:txBody>
          <a:bodyPr/>
          <a:lstStyle/>
          <a:p>
            <a:r>
              <a:rPr lang="en-US" dirty="0"/>
              <a:t>Service blueprint</a:t>
            </a:r>
          </a:p>
        </p:txBody>
      </p:sp>
      <p:pic>
        <p:nvPicPr>
          <p:cNvPr id="4" name="image3.png">
            <a:extLst>
              <a:ext uri="{FF2B5EF4-FFF2-40B4-BE49-F238E27FC236}">
                <a16:creationId xmlns:a16="http://schemas.microsoft.com/office/drawing/2014/main" id="{E50CCC57-6363-4803-A5CC-1C2C53F05A43}"/>
              </a:ext>
            </a:extLst>
          </p:cNvPr>
          <p:cNvPicPr>
            <a:picLocks noGrp="1"/>
          </p:cNvPicPr>
          <p:nvPr>
            <p:ph idx="1"/>
          </p:nvPr>
        </p:nvPicPr>
        <p:blipFill>
          <a:blip r:embed="rId2"/>
          <a:srcRect/>
          <a:stretch>
            <a:fillRect/>
          </a:stretch>
        </p:blipFill>
        <p:spPr>
          <a:xfrm>
            <a:off x="423582" y="746312"/>
            <a:ext cx="8222877" cy="4215653"/>
          </a:xfrm>
          <a:prstGeom prst="rect">
            <a:avLst/>
          </a:prstGeom>
          <a:ln/>
        </p:spPr>
      </p:pic>
    </p:spTree>
    <p:extLst>
      <p:ext uri="{BB962C8B-B14F-4D97-AF65-F5344CB8AC3E}">
        <p14:creationId xmlns:p14="http://schemas.microsoft.com/office/powerpoint/2010/main" val="2890168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BE76-D6BF-49B1-8301-F6BA0A9F6D8F}"/>
              </a:ext>
            </a:extLst>
          </p:cNvPr>
          <p:cNvSpPr>
            <a:spLocks noGrp="1"/>
          </p:cNvSpPr>
          <p:nvPr>
            <p:ph type="title"/>
          </p:nvPr>
        </p:nvSpPr>
        <p:spPr/>
        <p:txBody>
          <a:bodyPr/>
          <a:lstStyle/>
          <a:p>
            <a:r>
              <a:rPr lang="en-US" dirty="0"/>
              <a:t>Burger King: Introduction</a:t>
            </a:r>
          </a:p>
        </p:txBody>
      </p:sp>
      <p:sp>
        <p:nvSpPr>
          <p:cNvPr id="3" name="Content Placeholder 2">
            <a:extLst>
              <a:ext uri="{FF2B5EF4-FFF2-40B4-BE49-F238E27FC236}">
                <a16:creationId xmlns:a16="http://schemas.microsoft.com/office/drawing/2014/main" id="{300FEAF1-A4D5-4A94-B4C4-FDD91C4470DB}"/>
              </a:ext>
            </a:extLst>
          </p:cNvPr>
          <p:cNvSpPr>
            <a:spLocks noGrp="1"/>
          </p:cNvSpPr>
          <p:nvPr>
            <p:ph idx="1"/>
          </p:nvPr>
        </p:nvSpPr>
        <p:spPr/>
        <p:txBody>
          <a:bodyPr>
            <a:normAutofit/>
          </a:bodyPr>
          <a:lstStyle/>
          <a:p>
            <a:r>
              <a:rPr lang="en-US" dirty="0"/>
              <a:t>Global chain of hamburger fast food restaurants headquartered in Florida, US.</a:t>
            </a:r>
          </a:p>
          <a:p>
            <a:pPr marL="0" indent="0">
              <a:buNone/>
            </a:pPr>
            <a:endParaRPr lang="en-US" dirty="0"/>
          </a:p>
          <a:p>
            <a:r>
              <a:rPr lang="en-US" dirty="0"/>
              <a:t>Most Burger King Restaurants are franchises –</a:t>
            </a:r>
          </a:p>
          <a:p>
            <a:pPr lvl="1"/>
            <a:r>
              <a:rPr lang="en-US" dirty="0"/>
              <a:t>a local owner owns the restaurant. The owner pays Burger King to use the Burger King name on the restaurant. In addition, the owner also pays a percentage of the profits to Burger King. </a:t>
            </a:r>
          </a:p>
          <a:p>
            <a:pPr lvl="1"/>
            <a:r>
              <a:rPr lang="en-US" dirty="0"/>
              <a:t>Burger King mostly follows the Master Franchise. A master franchise is a franchising contract in which the master franchisor (the owner of the brand name) hands over the control of the franchising activities in a specified territory to a person or entity, called the ‘master franchisee’.</a:t>
            </a:r>
          </a:p>
          <a:p>
            <a:r>
              <a:rPr lang="en-US" dirty="0"/>
              <a:t>Burger King’s main product lines are as follows: Burgers; Chicken and fish; Sides; Salads and veggies; Beverages; Sweets/Desserts.</a:t>
            </a:r>
          </a:p>
          <a:p>
            <a:pPr lvl="1"/>
            <a:endParaRPr lang="en-US" dirty="0"/>
          </a:p>
          <a:p>
            <a:endParaRPr lang="en-US" dirty="0"/>
          </a:p>
        </p:txBody>
      </p:sp>
    </p:spTree>
    <p:extLst>
      <p:ext uri="{BB962C8B-B14F-4D97-AF65-F5344CB8AC3E}">
        <p14:creationId xmlns:p14="http://schemas.microsoft.com/office/powerpoint/2010/main" val="208558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DEB9-A2B1-462C-BA81-AF42DF194AD7}"/>
              </a:ext>
            </a:extLst>
          </p:cNvPr>
          <p:cNvSpPr>
            <a:spLocks noGrp="1"/>
          </p:cNvSpPr>
          <p:nvPr>
            <p:ph type="title"/>
          </p:nvPr>
        </p:nvSpPr>
        <p:spPr>
          <a:xfrm>
            <a:off x="625288" y="363474"/>
            <a:ext cx="8101852" cy="1028297"/>
          </a:xfrm>
        </p:spPr>
        <p:txBody>
          <a:bodyPr>
            <a:normAutofit/>
          </a:bodyPr>
          <a:lstStyle/>
          <a:p>
            <a:r>
              <a:rPr lang="en-US" b="1" dirty="0"/>
              <a:t>Driver of Customer Satisfaction</a:t>
            </a:r>
            <a:endParaRPr lang="en-US" dirty="0"/>
          </a:p>
        </p:txBody>
      </p:sp>
      <p:graphicFrame>
        <p:nvGraphicFramePr>
          <p:cNvPr id="6" name="Content Placeholder 5">
            <a:extLst>
              <a:ext uri="{FF2B5EF4-FFF2-40B4-BE49-F238E27FC236}">
                <a16:creationId xmlns:a16="http://schemas.microsoft.com/office/drawing/2014/main" id="{7698E143-FCC5-4B09-9B95-D6C333B140EF}"/>
              </a:ext>
            </a:extLst>
          </p:cNvPr>
          <p:cNvGraphicFramePr>
            <a:graphicFrameLocks noGrp="1"/>
          </p:cNvGraphicFramePr>
          <p:nvPr>
            <p:ph idx="1"/>
            <p:extLst>
              <p:ext uri="{D42A27DB-BD31-4B8C-83A1-F6EECF244321}">
                <p14:modId xmlns:p14="http://schemas.microsoft.com/office/powerpoint/2010/main" val="2708856462"/>
              </p:ext>
            </p:extLst>
          </p:nvPr>
        </p:nvGraphicFramePr>
        <p:xfrm>
          <a:off x="860612" y="1344706"/>
          <a:ext cx="7658101" cy="3536575"/>
        </p:xfrm>
        <a:graphic>
          <a:graphicData uri="http://schemas.openxmlformats.org/drawingml/2006/table">
            <a:tbl>
              <a:tblPr firstRow="1" firstCol="1" bandRow="1">
                <a:tableStyleId>{5C22544A-7EE6-4342-B048-85BDC9FD1C3A}</a:tableStyleId>
              </a:tblPr>
              <a:tblGrid>
                <a:gridCol w="2552155">
                  <a:extLst>
                    <a:ext uri="{9D8B030D-6E8A-4147-A177-3AD203B41FA5}">
                      <a16:colId xmlns:a16="http://schemas.microsoft.com/office/drawing/2014/main" val="1987347965"/>
                    </a:ext>
                  </a:extLst>
                </a:gridCol>
                <a:gridCol w="2552973">
                  <a:extLst>
                    <a:ext uri="{9D8B030D-6E8A-4147-A177-3AD203B41FA5}">
                      <a16:colId xmlns:a16="http://schemas.microsoft.com/office/drawing/2014/main" val="4284283520"/>
                    </a:ext>
                  </a:extLst>
                </a:gridCol>
                <a:gridCol w="2552973">
                  <a:extLst>
                    <a:ext uri="{9D8B030D-6E8A-4147-A177-3AD203B41FA5}">
                      <a16:colId xmlns:a16="http://schemas.microsoft.com/office/drawing/2014/main" val="3888960360"/>
                    </a:ext>
                  </a:extLst>
                </a:gridCol>
              </a:tblGrid>
              <a:tr h="278566">
                <a:tc>
                  <a:txBody>
                    <a:bodyPr/>
                    <a:lstStyle/>
                    <a:p>
                      <a:pPr marL="0" marR="0">
                        <a:lnSpc>
                          <a:spcPct val="107000"/>
                        </a:lnSpc>
                        <a:spcBef>
                          <a:spcPts val="0"/>
                        </a:spcBef>
                        <a:spcAft>
                          <a:spcPts val="0"/>
                        </a:spcAft>
                      </a:pPr>
                      <a:r>
                        <a:rPr lang="en-US" sz="800">
                          <a:effectLst/>
                        </a:rPr>
                        <a:t>Dimension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918" marR="53918" marT="0" marB="0"/>
                </a:tc>
                <a:tc>
                  <a:txBody>
                    <a:bodyPr/>
                    <a:lstStyle/>
                    <a:p>
                      <a:pPr marL="0" marR="0">
                        <a:lnSpc>
                          <a:spcPct val="107000"/>
                        </a:lnSpc>
                        <a:spcBef>
                          <a:spcPts val="0"/>
                        </a:spcBef>
                        <a:spcAft>
                          <a:spcPts val="0"/>
                        </a:spcAft>
                      </a:pPr>
                      <a:r>
                        <a:rPr lang="en-US" sz="800">
                          <a:effectLst/>
                        </a:rPr>
                        <a:t>Variable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918" marR="53918" marT="0" marB="0"/>
                </a:tc>
                <a:tc>
                  <a:txBody>
                    <a:bodyPr/>
                    <a:lstStyle/>
                    <a:p>
                      <a:pPr marL="0" marR="0">
                        <a:lnSpc>
                          <a:spcPct val="107000"/>
                        </a:lnSpc>
                        <a:spcBef>
                          <a:spcPts val="0"/>
                        </a:spcBef>
                        <a:spcAft>
                          <a:spcPts val="0"/>
                        </a:spcAft>
                      </a:pPr>
                      <a:r>
                        <a:rPr lang="en-US" sz="800">
                          <a:effectLst/>
                        </a:rPr>
                        <a:t>Definition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918" marR="53918" marT="0" marB="0"/>
                </a:tc>
                <a:extLst>
                  <a:ext uri="{0D108BD9-81ED-4DB2-BD59-A6C34878D82A}">
                    <a16:rowId xmlns:a16="http://schemas.microsoft.com/office/drawing/2014/main" val="4012391787"/>
                  </a:ext>
                </a:extLst>
              </a:tr>
              <a:tr h="1887416">
                <a:tc>
                  <a:txBody>
                    <a:bodyPr/>
                    <a:lstStyle/>
                    <a:p>
                      <a:pPr marL="0" marR="0">
                        <a:lnSpc>
                          <a:spcPct val="107000"/>
                        </a:lnSpc>
                        <a:spcBef>
                          <a:spcPts val="0"/>
                        </a:spcBef>
                        <a:spcAft>
                          <a:spcPts val="0"/>
                        </a:spcAft>
                      </a:pPr>
                      <a:r>
                        <a:rPr lang="en-US" sz="900">
                          <a:effectLst/>
                        </a:rPr>
                        <a:t>Facilities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918" marR="53918" marT="0" marB="0"/>
                </a:tc>
                <a:tc>
                  <a:txBody>
                    <a:bodyPr/>
                    <a:lstStyle/>
                    <a:p>
                      <a:pPr marL="0" marR="0">
                        <a:lnSpc>
                          <a:spcPct val="107000"/>
                        </a:lnSpc>
                        <a:spcBef>
                          <a:spcPts val="0"/>
                        </a:spcBef>
                        <a:spcAft>
                          <a:spcPts val="0"/>
                        </a:spcAft>
                      </a:pPr>
                      <a:r>
                        <a:rPr lang="en-US" sz="900">
                          <a:effectLst/>
                        </a:rPr>
                        <a:t>Internal and external</a:t>
                      </a:r>
                    </a:p>
                    <a:p>
                      <a:pPr marL="0" marR="0">
                        <a:lnSpc>
                          <a:spcPct val="107000"/>
                        </a:lnSpc>
                        <a:spcBef>
                          <a:spcPts val="0"/>
                        </a:spcBef>
                        <a:spcAft>
                          <a:spcPts val="0"/>
                        </a:spcAft>
                      </a:pPr>
                      <a:r>
                        <a:rPr lang="en-US" sz="900">
                          <a:effectLst/>
                        </a:rPr>
                        <a:t>appearance (colors,</a:t>
                      </a:r>
                    </a:p>
                    <a:p>
                      <a:pPr marL="0" marR="0">
                        <a:lnSpc>
                          <a:spcPct val="107000"/>
                        </a:lnSpc>
                        <a:spcBef>
                          <a:spcPts val="0"/>
                        </a:spcBef>
                        <a:spcAft>
                          <a:spcPts val="0"/>
                        </a:spcAft>
                      </a:pPr>
                      <a:r>
                        <a:rPr lang="en-US" sz="900">
                          <a:effectLst/>
                        </a:rPr>
                        <a:t>design, decoration)</a:t>
                      </a:r>
                    </a:p>
                    <a:p>
                      <a:pPr marL="0" marR="0">
                        <a:lnSpc>
                          <a:spcPct val="107000"/>
                        </a:lnSpc>
                        <a:spcBef>
                          <a:spcPts val="0"/>
                        </a:spcBef>
                        <a:spcAft>
                          <a:spcPts val="0"/>
                        </a:spcAft>
                      </a:pPr>
                      <a:r>
                        <a:rPr lang="en-US" sz="900">
                          <a:effectLst/>
                        </a:rPr>
                        <a:t>Comfort</a:t>
                      </a:r>
                    </a:p>
                    <a:p>
                      <a:pPr marL="0" marR="0">
                        <a:lnSpc>
                          <a:spcPct val="107000"/>
                        </a:lnSpc>
                        <a:spcBef>
                          <a:spcPts val="0"/>
                        </a:spcBef>
                        <a:spcAft>
                          <a:spcPts val="0"/>
                        </a:spcAft>
                      </a:pPr>
                      <a:r>
                        <a:rPr lang="en-US" sz="900">
                          <a:effectLst/>
                        </a:rPr>
                        <a:t>Cleanliness</a:t>
                      </a:r>
                    </a:p>
                    <a:p>
                      <a:pPr marL="0" marR="0">
                        <a:lnSpc>
                          <a:spcPct val="107000"/>
                        </a:lnSpc>
                        <a:spcBef>
                          <a:spcPts val="0"/>
                        </a:spcBef>
                        <a:spcAft>
                          <a:spcPts val="0"/>
                        </a:spcAft>
                      </a:pPr>
                      <a:r>
                        <a:rPr lang="en-US" sz="900">
                          <a:effectLst/>
                        </a:rPr>
                        <a:t>Location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918" marR="53918" marT="0" marB="0"/>
                </a:tc>
                <a:tc>
                  <a:txBody>
                    <a:bodyPr/>
                    <a:lstStyle/>
                    <a:p>
                      <a:pPr marL="0" marR="0">
                        <a:lnSpc>
                          <a:spcPct val="107000"/>
                        </a:lnSpc>
                        <a:spcBef>
                          <a:spcPts val="0"/>
                        </a:spcBef>
                        <a:spcAft>
                          <a:spcPts val="0"/>
                        </a:spcAft>
                      </a:pPr>
                      <a:r>
                        <a:rPr lang="en-US" sz="900">
                          <a:effectLst/>
                        </a:rPr>
                        <a:t>Physical characteristics</a:t>
                      </a:r>
                    </a:p>
                    <a:p>
                      <a:pPr marL="0" marR="0">
                        <a:lnSpc>
                          <a:spcPct val="107000"/>
                        </a:lnSpc>
                        <a:spcBef>
                          <a:spcPts val="0"/>
                        </a:spcBef>
                        <a:spcAft>
                          <a:spcPts val="0"/>
                        </a:spcAft>
                      </a:pPr>
                      <a:r>
                        <a:rPr lang="en-US" sz="900">
                          <a:effectLst/>
                        </a:rPr>
                        <a:t>that the customer</a:t>
                      </a:r>
                    </a:p>
                    <a:p>
                      <a:pPr marL="0" marR="0">
                        <a:lnSpc>
                          <a:spcPct val="107000"/>
                        </a:lnSpc>
                        <a:spcBef>
                          <a:spcPts val="0"/>
                        </a:spcBef>
                        <a:spcAft>
                          <a:spcPts val="0"/>
                        </a:spcAft>
                      </a:pPr>
                      <a:r>
                        <a:rPr lang="en-US" sz="900">
                          <a:effectLst/>
                        </a:rPr>
                        <a:t>perceives at a glance</a:t>
                      </a:r>
                    </a:p>
                    <a:p>
                      <a:pPr marL="0" marR="0">
                        <a:lnSpc>
                          <a:spcPct val="107000"/>
                        </a:lnSpc>
                        <a:spcBef>
                          <a:spcPts val="0"/>
                        </a:spcBef>
                        <a:spcAft>
                          <a:spcPts val="0"/>
                        </a:spcAft>
                      </a:pPr>
                      <a:r>
                        <a:rPr lang="en-US" sz="900">
                          <a:effectLst/>
                        </a:rPr>
                        <a:t>such as: colors,</a:t>
                      </a:r>
                    </a:p>
                    <a:p>
                      <a:pPr marL="0" marR="0">
                        <a:lnSpc>
                          <a:spcPct val="107000"/>
                        </a:lnSpc>
                        <a:spcBef>
                          <a:spcPts val="0"/>
                        </a:spcBef>
                        <a:spcAft>
                          <a:spcPts val="0"/>
                        </a:spcAft>
                      </a:pPr>
                      <a:r>
                        <a:rPr lang="en-US" sz="900">
                          <a:effectLst/>
                        </a:rPr>
                        <a:t>decoration and design.</a:t>
                      </a:r>
                    </a:p>
                    <a:p>
                      <a:pPr marL="0" marR="0">
                        <a:lnSpc>
                          <a:spcPct val="107000"/>
                        </a:lnSpc>
                        <a:spcBef>
                          <a:spcPts val="0"/>
                        </a:spcBef>
                        <a:spcAft>
                          <a:spcPts val="0"/>
                        </a:spcAft>
                      </a:pPr>
                      <a:r>
                        <a:rPr lang="en-US" sz="900">
                          <a:effectLst/>
                        </a:rPr>
                        <a:t>Comfortable furniture</a:t>
                      </a:r>
                    </a:p>
                    <a:p>
                      <a:pPr marL="0" marR="0">
                        <a:lnSpc>
                          <a:spcPct val="107000"/>
                        </a:lnSpc>
                        <a:spcBef>
                          <a:spcPts val="0"/>
                        </a:spcBef>
                        <a:spcAft>
                          <a:spcPts val="0"/>
                        </a:spcAft>
                      </a:pPr>
                      <a:r>
                        <a:rPr lang="en-US" sz="900">
                          <a:effectLst/>
                        </a:rPr>
                        <a:t>and spaces.</a:t>
                      </a:r>
                    </a:p>
                    <a:p>
                      <a:pPr marL="0" marR="0">
                        <a:lnSpc>
                          <a:spcPct val="107000"/>
                        </a:lnSpc>
                        <a:spcBef>
                          <a:spcPts val="0"/>
                        </a:spcBef>
                        <a:spcAft>
                          <a:spcPts val="0"/>
                        </a:spcAft>
                      </a:pPr>
                      <a:r>
                        <a:rPr lang="en-US" sz="900">
                          <a:effectLst/>
                        </a:rPr>
                        <a:t>Cleanliness in facility</a:t>
                      </a:r>
                    </a:p>
                    <a:p>
                      <a:pPr marL="0" marR="0">
                        <a:lnSpc>
                          <a:spcPct val="107000"/>
                        </a:lnSpc>
                        <a:spcBef>
                          <a:spcPts val="0"/>
                        </a:spcBef>
                        <a:spcAft>
                          <a:spcPts val="0"/>
                        </a:spcAft>
                      </a:pPr>
                      <a:r>
                        <a:rPr lang="en-US" sz="900">
                          <a:effectLst/>
                        </a:rPr>
                        <a:t>and tableware.</a:t>
                      </a:r>
                    </a:p>
                    <a:p>
                      <a:pPr marL="0" marR="0">
                        <a:lnSpc>
                          <a:spcPct val="107000"/>
                        </a:lnSpc>
                        <a:spcBef>
                          <a:spcPts val="0"/>
                        </a:spcBef>
                        <a:spcAft>
                          <a:spcPts val="0"/>
                        </a:spcAft>
                      </a:pPr>
                      <a:r>
                        <a:rPr lang="en-US" sz="900">
                          <a:effectLst/>
                        </a:rPr>
                        <a:t>Easiness to reach the</a:t>
                      </a:r>
                    </a:p>
                    <a:p>
                      <a:pPr marL="0" marR="0">
                        <a:lnSpc>
                          <a:spcPct val="107000"/>
                        </a:lnSpc>
                        <a:spcBef>
                          <a:spcPts val="0"/>
                        </a:spcBef>
                        <a:spcAft>
                          <a:spcPts val="0"/>
                        </a:spcAft>
                      </a:pPr>
                      <a:r>
                        <a:rPr lang="en-US" sz="900">
                          <a:effectLst/>
                        </a:rPr>
                        <a:t>restaurant.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918" marR="53918" marT="0" marB="0"/>
                </a:tc>
                <a:extLst>
                  <a:ext uri="{0D108BD9-81ED-4DB2-BD59-A6C34878D82A}">
                    <a16:rowId xmlns:a16="http://schemas.microsoft.com/office/drawing/2014/main" val="1508838001"/>
                  </a:ext>
                </a:extLst>
              </a:tr>
              <a:tr h="1370593">
                <a:tc>
                  <a:txBody>
                    <a:bodyPr/>
                    <a:lstStyle/>
                    <a:p>
                      <a:pPr marL="0" marR="0">
                        <a:lnSpc>
                          <a:spcPct val="107000"/>
                        </a:lnSpc>
                        <a:spcBef>
                          <a:spcPts val="0"/>
                        </a:spcBef>
                        <a:spcAft>
                          <a:spcPts val="0"/>
                        </a:spcAft>
                      </a:pPr>
                      <a:r>
                        <a:rPr lang="en-US" sz="900">
                          <a:effectLst/>
                        </a:rPr>
                        <a:t>Accessibility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918" marR="53918" marT="0" marB="0"/>
                </a:tc>
                <a:tc>
                  <a:txBody>
                    <a:bodyPr/>
                    <a:lstStyle/>
                    <a:p>
                      <a:pPr marL="0" marR="0">
                        <a:lnSpc>
                          <a:spcPct val="107000"/>
                        </a:lnSpc>
                        <a:spcBef>
                          <a:spcPts val="0"/>
                        </a:spcBef>
                        <a:spcAft>
                          <a:spcPts val="0"/>
                        </a:spcAft>
                      </a:pPr>
                      <a:r>
                        <a:rPr lang="en-US" sz="900">
                          <a:effectLst/>
                        </a:rPr>
                        <a:t>Parking Lot Payment</a:t>
                      </a:r>
                    </a:p>
                    <a:p>
                      <a:pPr marL="0" marR="0">
                        <a:lnSpc>
                          <a:spcPct val="107000"/>
                        </a:lnSpc>
                        <a:spcBef>
                          <a:spcPts val="0"/>
                        </a:spcBef>
                        <a:spcAft>
                          <a:spcPts val="0"/>
                        </a:spcAft>
                      </a:pPr>
                      <a:r>
                        <a:rPr lang="en-US" sz="900">
                          <a:effectLst/>
                        </a:rPr>
                        <a:t>alternatives</a:t>
                      </a:r>
                    </a:p>
                    <a:p>
                      <a:pPr marL="0" marR="0">
                        <a:lnSpc>
                          <a:spcPct val="107000"/>
                        </a:lnSpc>
                        <a:spcBef>
                          <a:spcPts val="0"/>
                        </a:spcBef>
                        <a:spcAft>
                          <a:spcPts val="0"/>
                        </a:spcAft>
                      </a:pPr>
                      <a:r>
                        <a:rPr lang="en-US" sz="900">
                          <a:effectLst/>
                        </a:rPr>
                        <a:t>Courtesy and welcome</a:t>
                      </a:r>
                    </a:p>
                    <a:p>
                      <a:pPr marL="0" marR="0">
                        <a:lnSpc>
                          <a:spcPct val="107000"/>
                        </a:lnSpc>
                        <a:spcBef>
                          <a:spcPts val="0"/>
                        </a:spcBef>
                        <a:spcAft>
                          <a:spcPts val="0"/>
                        </a:spcAft>
                      </a:pPr>
                      <a:r>
                        <a:rPr lang="en-US" sz="900">
                          <a:effectLst/>
                        </a:rPr>
                        <a:t>Proficiency and ability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918" marR="53918" marT="0" marB="0"/>
                </a:tc>
                <a:tc>
                  <a:txBody>
                    <a:bodyPr/>
                    <a:lstStyle/>
                    <a:p>
                      <a:pPr marL="0" marR="0">
                        <a:lnSpc>
                          <a:spcPct val="107000"/>
                        </a:lnSpc>
                        <a:spcBef>
                          <a:spcPts val="0"/>
                        </a:spcBef>
                        <a:spcAft>
                          <a:spcPts val="0"/>
                        </a:spcAft>
                      </a:pPr>
                      <a:r>
                        <a:rPr lang="en-US" sz="900" dirty="0">
                          <a:effectLst/>
                        </a:rPr>
                        <a:t>Easiness and safe car</a:t>
                      </a:r>
                    </a:p>
                    <a:p>
                      <a:pPr marL="0" marR="0">
                        <a:lnSpc>
                          <a:spcPct val="107000"/>
                        </a:lnSpc>
                        <a:spcBef>
                          <a:spcPts val="0"/>
                        </a:spcBef>
                        <a:spcAft>
                          <a:spcPts val="0"/>
                        </a:spcAft>
                      </a:pPr>
                      <a:r>
                        <a:rPr lang="en-US" sz="900" dirty="0">
                          <a:effectLst/>
                        </a:rPr>
                        <a:t>parking. Payment</a:t>
                      </a:r>
                    </a:p>
                    <a:p>
                      <a:pPr marL="0" marR="0">
                        <a:lnSpc>
                          <a:spcPct val="107000"/>
                        </a:lnSpc>
                        <a:spcBef>
                          <a:spcPts val="0"/>
                        </a:spcBef>
                        <a:spcAft>
                          <a:spcPts val="0"/>
                        </a:spcAft>
                      </a:pPr>
                      <a:r>
                        <a:rPr lang="en-US" sz="900" dirty="0">
                          <a:effectLst/>
                        </a:rPr>
                        <a:t>alternatives and</a:t>
                      </a:r>
                    </a:p>
                    <a:p>
                      <a:pPr marL="0" marR="0">
                        <a:lnSpc>
                          <a:spcPct val="107000"/>
                        </a:lnSpc>
                        <a:spcBef>
                          <a:spcPts val="0"/>
                        </a:spcBef>
                        <a:spcAft>
                          <a:spcPts val="0"/>
                        </a:spcAft>
                      </a:pPr>
                      <a:r>
                        <a:rPr lang="en-US" sz="900" dirty="0">
                          <a:effectLst/>
                        </a:rPr>
                        <a:t>facilities</a:t>
                      </a:r>
                    </a:p>
                    <a:p>
                      <a:pPr marL="0" marR="0">
                        <a:lnSpc>
                          <a:spcPct val="107000"/>
                        </a:lnSpc>
                        <a:spcBef>
                          <a:spcPts val="0"/>
                        </a:spcBef>
                        <a:spcAft>
                          <a:spcPts val="0"/>
                        </a:spcAft>
                      </a:pPr>
                      <a:r>
                        <a:rPr lang="en-US" sz="900" dirty="0">
                          <a:effectLst/>
                        </a:rPr>
                        <a:t>Welcome greetings</a:t>
                      </a:r>
                    </a:p>
                    <a:p>
                      <a:pPr marL="0" marR="0">
                        <a:lnSpc>
                          <a:spcPct val="107000"/>
                        </a:lnSpc>
                        <a:spcBef>
                          <a:spcPts val="0"/>
                        </a:spcBef>
                        <a:spcAft>
                          <a:spcPts val="0"/>
                        </a:spcAft>
                      </a:pPr>
                      <a:r>
                        <a:rPr lang="en-US" sz="900" dirty="0">
                          <a:effectLst/>
                        </a:rPr>
                        <a:t>received by customers</a:t>
                      </a:r>
                    </a:p>
                    <a:p>
                      <a:pPr marL="0" marR="0">
                        <a:lnSpc>
                          <a:spcPct val="107000"/>
                        </a:lnSpc>
                        <a:spcBef>
                          <a:spcPts val="0"/>
                        </a:spcBef>
                        <a:spcAft>
                          <a:spcPts val="0"/>
                        </a:spcAft>
                      </a:pPr>
                      <a:r>
                        <a:rPr lang="en-US" sz="900" dirty="0">
                          <a:effectLst/>
                        </a:rPr>
                        <a:t>Personnel’s level of</a:t>
                      </a:r>
                    </a:p>
                    <a:p>
                      <a:pPr marL="0" marR="0">
                        <a:lnSpc>
                          <a:spcPct val="107000"/>
                        </a:lnSpc>
                        <a:spcBef>
                          <a:spcPts val="0"/>
                        </a:spcBef>
                        <a:spcAft>
                          <a:spcPts val="0"/>
                        </a:spcAft>
                      </a:pPr>
                      <a:r>
                        <a:rPr lang="en-US" sz="900" dirty="0">
                          <a:effectLst/>
                        </a:rPr>
                        <a:t>knowledge of the food.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3918" marR="53918" marT="0" marB="0"/>
                </a:tc>
                <a:extLst>
                  <a:ext uri="{0D108BD9-81ED-4DB2-BD59-A6C34878D82A}">
                    <a16:rowId xmlns:a16="http://schemas.microsoft.com/office/drawing/2014/main" val="4098169051"/>
                  </a:ext>
                </a:extLst>
              </a:tr>
            </a:tbl>
          </a:graphicData>
        </a:graphic>
      </p:graphicFrame>
    </p:spTree>
    <p:extLst>
      <p:ext uri="{BB962C8B-B14F-4D97-AF65-F5344CB8AC3E}">
        <p14:creationId xmlns:p14="http://schemas.microsoft.com/office/powerpoint/2010/main" val="548383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DEB9-A2B1-462C-BA81-AF42DF194AD7}"/>
              </a:ext>
            </a:extLst>
          </p:cNvPr>
          <p:cNvSpPr>
            <a:spLocks noGrp="1"/>
          </p:cNvSpPr>
          <p:nvPr>
            <p:ph type="title"/>
          </p:nvPr>
        </p:nvSpPr>
        <p:spPr>
          <a:xfrm>
            <a:off x="625288" y="363474"/>
            <a:ext cx="8101852" cy="1028297"/>
          </a:xfrm>
        </p:spPr>
        <p:txBody>
          <a:bodyPr>
            <a:normAutofit fontScale="90000"/>
          </a:bodyPr>
          <a:lstStyle/>
          <a:p>
            <a:r>
              <a:rPr lang="en-US" b="1" dirty="0"/>
              <a:t>Driver of Customer Satisfaction…</a:t>
            </a:r>
            <a:endParaRPr lang="en-US" dirty="0"/>
          </a:p>
        </p:txBody>
      </p:sp>
      <p:graphicFrame>
        <p:nvGraphicFramePr>
          <p:cNvPr id="4" name="Content Placeholder 3">
            <a:extLst>
              <a:ext uri="{FF2B5EF4-FFF2-40B4-BE49-F238E27FC236}">
                <a16:creationId xmlns:a16="http://schemas.microsoft.com/office/drawing/2014/main" id="{AA015DA3-826D-4793-BE5A-ECF60A427998}"/>
              </a:ext>
            </a:extLst>
          </p:cNvPr>
          <p:cNvGraphicFramePr>
            <a:graphicFrameLocks noGrp="1"/>
          </p:cNvGraphicFramePr>
          <p:nvPr>
            <p:ph idx="1"/>
            <p:extLst>
              <p:ext uri="{D42A27DB-BD31-4B8C-83A1-F6EECF244321}">
                <p14:modId xmlns:p14="http://schemas.microsoft.com/office/powerpoint/2010/main" val="1036899397"/>
              </p:ext>
            </p:extLst>
          </p:nvPr>
        </p:nvGraphicFramePr>
        <p:xfrm>
          <a:off x="759759" y="1190065"/>
          <a:ext cx="7436223" cy="3637429"/>
        </p:xfrm>
        <a:graphic>
          <a:graphicData uri="http://schemas.openxmlformats.org/drawingml/2006/table">
            <a:tbl>
              <a:tblPr firstRow="1" firstCol="1" bandRow="1">
                <a:tableStyleId>{5C22544A-7EE6-4342-B048-85BDC9FD1C3A}</a:tableStyleId>
              </a:tblPr>
              <a:tblGrid>
                <a:gridCol w="2478211">
                  <a:extLst>
                    <a:ext uri="{9D8B030D-6E8A-4147-A177-3AD203B41FA5}">
                      <a16:colId xmlns:a16="http://schemas.microsoft.com/office/drawing/2014/main" val="2312762780"/>
                    </a:ext>
                  </a:extLst>
                </a:gridCol>
                <a:gridCol w="2479006">
                  <a:extLst>
                    <a:ext uri="{9D8B030D-6E8A-4147-A177-3AD203B41FA5}">
                      <a16:colId xmlns:a16="http://schemas.microsoft.com/office/drawing/2014/main" val="114074593"/>
                    </a:ext>
                  </a:extLst>
                </a:gridCol>
                <a:gridCol w="2479006">
                  <a:extLst>
                    <a:ext uri="{9D8B030D-6E8A-4147-A177-3AD203B41FA5}">
                      <a16:colId xmlns:a16="http://schemas.microsoft.com/office/drawing/2014/main" val="3675063188"/>
                    </a:ext>
                  </a:extLst>
                </a:gridCol>
              </a:tblGrid>
              <a:tr h="1453359">
                <a:tc>
                  <a:txBody>
                    <a:bodyPr/>
                    <a:lstStyle/>
                    <a:p>
                      <a:pPr marL="0" marR="0">
                        <a:lnSpc>
                          <a:spcPct val="107000"/>
                        </a:lnSpc>
                        <a:spcBef>
                          <a:spcPts val="0"/>
                        </a:spcBef>
                        <a:spcAft>
                          <a:spcPts val="0"/>
                        </a:spcAft>
                      </a:pPr>
                      <a:r>
                        <a:rPr lang="en-US" sz="900">
                          <a:effectLst/>
                        </a:rPr>
                        <a:t>Personal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73" marR="53473" marT="0" marB="0"/>
                </a:tc>
                <a:tc>
                  <a:txBody>
                    <a:bodyPr/>
                    <a:lstStyle/>
                    <a:p>
                      <a:pPr marL="0" marR="0">
                        <a:lnSpc>
                          <a:spcPct val="107000"/>
                        </a:lnSpc>
                        <a:spcBef>
                          <a:spcPts val="0"/>
                        </a:spcBef>
                        <a:spcAft>
                          <a:spcPts val="0"/>
                        </a:spcAft>
                      </a:pPr>
                      <a:r>
                        <a:rPr lang="en-US" sz="900">
                          <a:effectLst/>
                        </a:rPr>
                        <a:t>Presentation Promptness</a:t>
                      </a:r>
                    </a:p>
                    <a:p>
                      <a:pPr marL="0" marR="0">
                        <a:lnSpc>
                          <a:spcPct val="107000"/>
                        </a:lnSpc>
                        <a:spcBef>
                          <a:spcPts val="0"/>
                        </a:spcBef>
                        <a:spcAft>
                          <a:spcPts val="0"/>
                        </a:spcAft>
                      </a:pPr>
                      <a:r>
                        <a:rPr lang="en-US" sz="900">
                          <a:effectLst/>
                        </a:rPr>
                        <a:t>Empathy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73" marR="53473" marT="0" marB="0"/>
                </a:tc>
                <a:tc>
                  <a:txBody>
                    <a:bodyPr/>
                    <a:lstStyle/>
                    <a:p>
                      <a:pPr marL="0" marR="0">
                        <a:lnSpc>
                          <a:spcPct val="107000"/>
                        </a:lnSpc>
                        <a:spcBef>
                          <a:spcPts val="0"/>
                        </a:spcBef>
                        <a:spcAft>
                          <a:spcPts val="0"/>
                        </a:spcAft>
                      </a:pPr>
                      <a:r>
                        <a:rPr lang="en-US" sz="900">
                          <a:effectLst/>
                        </a:rPr>
                        <a:t>Personnel</a:t>
                      </a:r>
                    </a:p>
                    <a:p>
                      <a:pPr marL="0" marR="0">
                        <a:lnSpc>
                          <a:spcPct val="107000"/>
                        </a:lnSpc>
                        <a:spcBef>
                          <a:spcPts val="0"/>
                        </a:spcBef>
                        <a:spcAft>
                          <a:spcPts val="0"/>
                        </a:spcAft>
                      </a:pPr>
                      <a:r>
                        <a:rPr lang="en-US" sz="900">
                          <a:effectLst/>
                        </a:rPr>
                        <a:t>appearance. Personnel</a:t>
                      </a:r>
                    </a:p>
                    <a:p>
                      <a:pPr marL="0" marR="0">
                        <a:lnSpc>
                          <a:spcPct val="107000"/>
                        </a:lnSpc>
                        <a:spcBef>
                          <a:spcPts val="0"/>
                        </a:spcBef>
                        <a:spcAft>
                          <a:spcPts val="0"/>
                        </a:spcAft>
                      </a:pPr>
                      <a:r>
                        <a:rPr lang="en-US" sz="900">
                          <a:effectLst/>
                        </a:rPr>
                        <a:t>level of proficiency to</a:t>
                      </a:r>
                    </a:p>
                    <a:p>
                      <a:pPr marL="0" marR="0">
                        <a:lnSpc>
                          <a:spcPct val="107000"/>
                        </a:lnSpc>
                        <a:spcBef>
                          <a:spcPts val="0"/>
                        </a:spcBef>
                        <a:spcAft>
                          <a:spcPts val="0"/>
                        </a:spcAft>
                      </a:pPr>
                      <a:r>
                        <a:rPr lang="en-US" sz="900">
                          <a:effectLst/>
                        </a:rPr>
                        <a:t>attend customers’</a:t>
                      </a:r>
                    </a:p>
                    <a:p>
                      <a:pPr marL="0" marR="0">
                        <a:lnSpc>
                          <a:spcPct val="107000"/>
                        </a:lnSpc>
                        <a:spcBef>
                          <a:spcPts val="0"/>
                        </a:spcBef>
                        <a:spcAft>
                          <a:spcPts val="0"/>
                        </a:spcAft>
                      </a:pPr>
                      <a:r>
                        <a:rPr lang="en-US" sz="900">
                          <a:effectLst/>
                        </a:rPr>
                        <a:t>needs.</a:t>
                      </a:r>
                    </a:p>
                    <a:p>
                      <a:pPr marL="0" marR="0">
                        <a:lnSpc>
                          <a:spcPct val="107000"/>
                        </a:lnSpc>
                        <a:spcBef>
                          <a:spcPts val="0"/>
                        </a:spcBef>
                        <a:spcAft>
                          <a:spcPts val="0"/>
                        </a:spcAft>
                      </a:pPr>
                      <a:r>
                        <a:rPr lang="en-US" sz="900">
                          <a:effectLst/>
                        </a:rPr>
                        <a:t>Perception of familiarity,</a:t>
                      </a:r>
                    </a:p>
                    <a:p>
                      <a:pPr marL="0" marR="0">
                        <a:lnSpc>
                          <a:spcPct val="107000"/>
                        </a:lnSpc>
                        <a:spcBef>
                          <a:spcPts val="0"/>
                        </a:spcBef>
                        <a:spcAft>
                          <a:spcPts val="0"/>
                        </a:spcAft>
                      </a:pPr>
                      <a:r>
                        <a:rPr lang="en-US" sz="900">
                          <a:effectLst/>
                        </a:rPr>
                        <a:t>needs’ understanding,</a:t>
                      </a:r>
                    </a:p>
                    <a:p>
                      <a:pPr marL="0" marR="0">
                        <a:lnSpc>
                          <a:spcPct val="107000"/>
                        </a:lnSpc>
                        <a:spcBef>
                          <a:spcPts val="0"/>
                        </a:spcBef>
                        <a:spcAft>
                          <a:spcPts val="0"/>
                        </a:spcAft>
                      </a:pPr>
                      <a:r>
                        <a:rPr lang="en-US" sz="900">
                          <a:effectLst/>
                        </a:rPr>
                        <a:t>reliability, attitude.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73" marR="53473" marT="0" marB="0"/>
                </a:tc>
                <a:extLst>
                  <a:ext uri="{0D108BD9-81ED-4DB2-BD59-A6C34878D82A}">
                    <a16:rowId xmlns:a16="http://schemas.microsoft.com/office/drawing/2014/main" val="1600100016"/>
                  </a:ext>
                </a:extLst>
              </a:tr>
              <a:tr h="2184070">
                <a:tc>
                  <a:txBody>
                    <a:bodyPr/>
                    <a:lstStyle/>
                    <a:p>
                      <a:pPr marL="0" marR="0">
                        <a:lnSpc>
                          <a:spcPct val="107000"/>
                        </a:lnSpc>
                        <a:spcBef>
                          <a:spcPts val="0"/>
                        </a:spcBef>
                        <a:spcAft>
                          <a:spcPts val="0"/>
                        </a:spcAft>
                      </a:pPr>
                      <a:r>
                        <a:rPr lang="en-US" sz="900">
                          <a:effectLst/>
                        </a:rPr>
                        <a:t>Environment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73" marR="53473" marT="0" marB="0"/>
                </a:tc>
                <a:tc>
                  <a:txBody>
                    <a:bodyPr/>
                    <a:lstStyle/>
                    <a:p>
                      <a:pPr marL="0" marR="0">
                        <a:lnSpc>
                          <a:spcPct val="107000"/>
                        </a:lnSpc>
                        <a:spcBef>
                          <a:spcPts val="0"/>
                        </a:spcBef>
                        <a:spcAft>
                          <a:spcPts val="0"/>
                        </a:spcAft>
                      </a:pPr>
                      <a:r>
                        <a:rPr lang="en-US" sz="900">
                          <a:effectLst/>
                        </a:rPr>
                        <a:t>Audiovisual</a:t>
                      </a:r>
                    </a:p>
                    <a:p>
                      <a:pPr marL="0" marR="0">
                        <a:lnSpc>
                          <a:spcPct val="107000"/>
                        </a:lnSpc>
                        <a:spcBef>
                          <a:spcPts val="0"/>
                        </a:spcBef>
                        <a:spcAft>
                          <a:spcPts val="0"/>
                        </a:spcAft>
                      </a:pPr>
                      <a:r>
                        <a:rPr lang="en-US" sz="900">
                          <a:effectLst/>
                        </a:rPr>
                        <a:t>Ambiance Lighting</a:t>
                      </a:r>
                    </a:p>
                    <a:p>
                      <a:pPr marL="0" marR="0">
                        <a:lnSpc>
                          <a:spcPct val="107000"/>
                        </a:lnSpc>
                        <a:spcBef>
                          <a:spcPts val="0"/>
                        </a:spcBef>
                        <a:spcAft>
                          <a:spcPts val="0"/>
                        </a:spcAft>
                      </a:pPr>
                      <a:r>
                        <a:rPr lang="en-US" sz="900">
                          <a:effectLst/>
                        </a:rPr>
                        <a:t>Smells</a:t>
                      </a:r>
                    </a:p>
                    <a:p>
                      <a:pPr marL="0" marR="0">
                        <a:lnSpc>
                          <a:spcPct val="107000"/>
                        </a:lnSpc>
                        <a:spcBef>
                          <a:spcPts val="0"/>
                        </a:spcBef>
                        <a:spcAft>
                          <a:spcPts val="0"/>
                        </a:spcAft>
                      </a:pPr>
                      <a:r>
                        <a:rPr lang="en-US" sz="900">
                          <a:effectLst/>
                        </a:rPr>
                        <a:t>Room temperature</a:t>
                      </a:r>
                    </a:p>
                    <a:p>
                      <a:pPr marL="0" marR="0">
                        <a:lnSpc>
                          <a:spcPct val="107000"/>
                        </a:lnSpc>
                        <a:spcBef>
                          <a:spcPts val="0"/>
                        </a:spcBef>
                        <a:spcAft>
                          <a:spcPts val="0"/>
                        </a:spcAft>
                      </a:pPr>
                      <a:r>
                        <a:rPr lang="en-US" sz="900">
                          <a:effectLst/>
                        </a:rPr>
                        <a:t>Aroma</a:t>
                      </a:r>
                    </a:p>
                    <a:p>
                      <a:pPr marL="0" marR="0">
                        <a:lnSpc>
                          <a:spcPct val="107000"/>
                        </a:lnSpc>
                        <a:spcBef>
                          <a:spcPts val="0"/>
                        </a:spcBef>
                        <a:spcAft>
                          <a:spcPts val="0"/>
                        </a:spcAft>
                      </a:pPr>
                      <a:r>
                        <a:rPr lang="en-US" sz="900">
                          <a:effectLst/>
                        </a:rPr>
                        <a:t>Variety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73" marR="53473" marT="0" marB="0"/>
                </a:tc>
                <a:tc>
                  <a:txBody>
                    <a:bodyPr/>
                    <a:lstStyle/>
                    <a:p>
                      <a:pPr marL="0" marR="0">
                        <a:lnSpc>
                          <a:spcPct val="107000"/>
                        </a:lnSpc>
                        <a:spcBef>
                          <a:spcPts val="0"/>
                        </a:spcBef>
                        <a:spcAft>
                          <a:spcPts val="0"/>
                        </a:spcAft>
                      </a:pPr>
                      <a:r>
                        <a:rPr lang="en-US" sz="900" dirty="0">
                          <a:effectLst/>
                        </a:rPr>
                        <a:t>Background music, TV</a:t>
                      </a:r>
                    </a:p>
                    <a:p>
                      <a:pPr marL="0" marR="0">
                        <a:lnSpc>
                          <a:spcPct val="107000"/>
                        </a:lnSpc>
                        <a:spcBef>
                          <a:spcPts val="0"/>
                        </a:spcBef>
                        <a:spcAft>
                          <a:spcPts val="0"/>
                        </a:spcAft>
                      </a:pPr>
                      <a:r>
                        <a:rPr lang="en-US" sz="900" dirty="0">
                          <a:effectLst/>
                        </a:rPr>
                        <a:t>programs. Lighting</a:t>
                      </a:r>
                    </a:p>
                    <a:p>
                      <a:pPr marL="0" marR="0">
                        <a:lnSpc>
                          <a:spcPct val="107000"/>
                        </a:lnSpc>
                        <a:spcBef>
                          <a:spcPts val="0"/>
                        </a:spcBef>
                        <a:spcAft>
                          <a:spcPts val="0"/>
                        </a:spcAft>
                      </a:pPr>
                      <a:r>
                        <a:rPr lang="en-US" sz="900" dirty="0">
                          <a:effectLst/>
                        </a:rPr>
                        <a:t>according to the type if</a:t>
                      </a:r>
                    </a:p>
                    <a:p>
                      <a:pPr marL="0" marR="0">
                        <a:lnSpc>
                          <a:spcPct val="107000"/>
                        </a:lnSpc>
                        <a:spcBef>
                          <a:spcPts val="0"/>
                        </a:spcBef>
                        <a:spcAft>
                          <a:spcPts val="0"/>
                        </a:spcAft>
                      </a:pPr>
                      <a:r>
                        <a:rPr lang="en-US" sz="900" dirty="0">
                          <a:effectLst/>
                        </a:rPr>
                        <a:t>restaurant.</a:t>
                      </a:r>
                    </a:p>
                    <a:p>
                      <a:pPr marL="0" marR="0">
                        <a:lnSpc>
                          <a:spcPct val="107000"/>
                        </a:lnSpc>
                        <a:spcBef>
                          <a:spcPts val="0"/>
                        </a:spcBef>
                        <a:spcAft>
                          <a:spcPts val="0"/>
                        </a:spcAft>
                      </a:pPr>
                      <a:r>
                        <a:rPr lang="en-US" sz="900" dirty="0">
                          <a:effectLst/>
                        </a:rPr>
                        <a:t>Smells perception at</a:t>
                      </a:r>
                    </a:p>
                    <a:p>
                      <a:pPr marL="0" marR="0">
                        <a:lnSpc>
                          <a:spcPct val="107000"/>
                        </a:lnSpc>
                        <a:spcBef>
                          <a:spcPts val="0"/>
                        </a:spcBef>
                        <a:spcAft>
                          <a:spcPts val="0"/>
                        </a:spcAft>
                      </a:pPr>
                      <a:r>
                        <a:rPr lang="en-US" sz="900" dirty="0">
                          <a:effectLst/>
                        </a:rPr>
                        <a:t>the moment of arrival.</a:t>
                      </a:r>
                    </a:p>
                    <a:p>
                      <a:pPr marL="0" marR="0">
                        <a:lnSpc>
                          <a:spcPct val="107000"/>
                        </a:lnSpc>
                        <a:spcBef>
                          <a:spcPts val="0"/>
                        </a:spcBef>
                        <a:spcAft>
                          <a:spcPts val="0"/>
                        </a:spcAft>
                      </a:pPr>
                      <a:r>
                        <a:rPr lang="en-US" sz="900" dirty="0">
                          <a:effectLst/>
                        </a:rPr>
                        <a:t>Room’s temperature is manipulated for more</a:t>
                      </a:r>
                    </a:p>
                    <a:p>
                      <a:pPr marL="0" marR="0">
                        <a:lnSpc>
                          <a:spcPct val="107000"/>
                        </a:lnSpc>
                        <a:spcBef>
                          <a:spcPts val="0"/>
                        </a:spcBef>
                        <a:spcAft>
                          <a:spcPts val="0"/>
                        </a:spcAft>
                      </a:pPr>
                      <a:r>
                        <a:rPr lang="en-US" sz="900" dirty="0">
                          <a:effectLst/>
                        </a:rPr>
                        <a:t>comfort.</a:t>
                      </a:r>
                    </a:p>
                    <a:p>
                      <a:pPr marL="0" marR="0">
                        <a:lnSpc>
                          <a:spcPct val="107000"/>
                        </a:lnSpc>
                        <a:spcBef>
                          <a:spcPts val="0"/>
                        </a:spcBef>
                        <a:spcAft>
                          <a:spcPts val="0"/>
                        </a:spcAft>
                      </a:pPr>
                      <a:r>
                        <a:rPr lang="en-US" sz="900" dirty="0">
                          <a:effectLst/>
                        </a:rPr>
                        <a:t>Perception of a</a:t>
                      </a:r>
                    </a:p>
                    <a:p>
                      <a:pPr marL="0" marR="0">
                        <a:lnSpc>
                          <a:spcPct val="107000"/>
                        </a:lnSpc>
                        <a:spcBef>
                          <a:spcPts val="0"/>
                        </a:spcBef>
                        <a:spcAft>
                          <a:spcPts val="0"/>
                        </a:spcAft>
                      </a:pPr>
                      <a:r>
                        <a:rPr lang="en-US" sz="900" dirty="0">
                          <a:effectLst/>
                        </a:rPr>
                        <a:t>pleasant aroma.</a:t>
                      </a:r>
                    </a:p>
                    <a:p>
                      <a:pPr marL="0" marR="0">
                        <a:lnSpc>
                          <a:spcPct val="107000"/>
                        </a:lnSpc>
                        <a:spcBef>
                          <a:spcPts val="0"/>
                        </a:spcBef>
                        <a:spcAft>
                          <a:spcPts val="0"/>
                        </a:spcAft>
                      </a:pPr>
                      <a:r>
                        <a:rPr lang="en-US" sz="900" dirty="0">
                          <a:effectLst/>
                        </a:rPr>
                        <a:t>Options to choose.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3473" marR="53473" marT="0" marB="0"/>
                </a:tc>
                <a:extLst>
                  <a:ext uri="{0D108BD9-81ED-4DB2-BD59-A6C34878D82A}">
                    <a16:rowId xmlns:a16="http://schemas.microsoft.com/office/drawing/2014/main" val="2530610297"/>
                  </a:ext>
                </a:extLst>
              </a:tr>
            </a:tbl>
          </a:graphicData>
        </a:graphic>
      </p:graphicFrame>
    </p:spTree>
    <p:extLst>
      <p:ext uri="{BB962C8B-B14F-4D97-AF65-F5344CB8AC3E}">
        <p14:creationId xmlns:p14="http://schemas.microsoft.com/office/powerpoint/2010/main" val="41389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DEB9-A2B1-462C-BA81-AF42DF194AD7}"/>
              </a:ext>
            </a:extLst>
          </p:cNvPr>
          <p:cNvSpPr>
            <a:spLocks noGrp="1"/>
          </p:cNvSpPr>
          <p:nvPr>
            <p:ph type="title"/>
          </p:nvPr>
        </p:nvSpPr>
        <p:spPr>
          <a:xfrm>
            <a:off x="625288" y="363474"/>
            <a:ext cx="8101852" cy="1028297"/>
          </a:xfrm>
        </p:spPr>
        <p:txBody>
          <a:bodyPr>
            <a:normAutofit fontScale="90000"/>
          </a:bodyPr>
          <a:lstStyle/>
          <a:p>
            <a:r>
              <a:rPr lang="en-US" b="1" dirty="0"/>
              <a:t>Driver of Customer Satisfaction…</a:t>
            </a:r>
            <a:endParaRPr lang="en-US" dirty="0"/>
          </a:p>
        </p:txBody>
      </p:sp>
      <p:graphicFrame>
        <p:nvGraphicFramePr>
          <p:cNvPr id="5" name="Content Placeholder 4">
            <a:extLst>
              <a:ext uri="{FF2B5EF4-FFF2-40B4-BE49-F238E27FC236}">
                <a16:creationId xmlns:a16="http://schemas.microsoft.com/office/drawing/2014/main" id="{111944AD-E57C-4FA3-A9F3-CDCC8F89EFB1}"/>
              </a:ext>
            </a:extLst>
          </p:cNvPr>
          <p:cNvGraphicFramePr>
            <a:graphicFrameLocks noGrp="1"/>
          </p:cNvGraphicFramePr>
          <p:nvPr>
            <p:ph idx="1"/>
            <p:extLst>
              <p:ext uri="{D42A27DB-BD31-4B8C-83A1-F6EECF244321}">
                <p14:modId xmlns:p14="http://schemas.microsoft.com/office/powerpoint/2010/main" val="2116011254"/>
              </p:ext>
            </p:extLst>
          </p:nvPr>
        </p:nvGraphicFramePr>
        <p:xfrm>
          <a:off x="793376" y="1230406"/>
          <a:ext cx="7429500" cy="3485740"/>
        </p:xfrm>
        <a:graphic>
          <a:graphicData uri="http://schemas.openxmlformats.org/drawingml/2006/table">
            <a:tbl>
              <a:tblPr firstRow="1" firstCol="1" bandRow="1">
                <a:tableStyleId>{5C22544A-7EE6-4342-B048-85BDC9FD1C3A}</a:tableStyleId>
              </a:tblPr>
              <a:tblGrid>
                <a:gridCol w="2475970">
                  <a:extLst>
                    <a:ext uri="{9D8B030D-6E8A-4147-A177-3AD203B41FA5}">
                      <a16:colId xmlns:a16="http://schemas.microsoft.com/office/drawing/2014/main" val="1689219867"/>
                    </a:ext>
                  </a:extLst>
                </a:gridCol>
                <a:gridCol w="2476765">
                  <a:extLst>
                    <a:ext uri="{9D8B030D-6E8A-4147-A177-3AD203B41FA5}">
                      <a16:colId xmlns:a16="http://schemas.microsoft.com/office/drawing/2014/main" val="2175397621"/>
                    </a:ext>
                  </a:extLst>
                </a:gridCol>
                <a:gridCol w="2476765">
                  <a:extLst>
                    <a:ext uri="{9D8B030D-6E8A-4147-A177-3AD203B41FA5}">
                      <a16:colId xmlns:a16="http://schemas.microsoft.com/office/drawing/2014/main" val="3487730185"/>
                    </a:ext>
                  </a:extLst>
                </a:gridCol>
              </a:tblGrid>
              <a:tr h="2379496">
                <a:tc>
                  <a:txBody>
                    <a:bodyPr/>
                    <a:lstStyle/>
                    <a:p>
                      <a:pPr marL="0" marR="0">
                        <a:lnSpc>
                          <a:spcPct val="107000"/>
                        </a:lnSpc>
                        <a:spcBef>
                          <a:spcPts val="0"/>
                        </a:spcBef>
                        <a:spcAft>
                          <a:spcPts val="0"/>
                        </a:spcAft>
                      </a:pPr>
                      <a:r>
                        <a:rPr lang="en-US" sz="900">
                          <a:effectLst/>
                        </a:rPr>
                        <a:t>Food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593" marR="48593" marT="0" marB="0"/>
                </a:tc>
                <a:tc>
                  <a:txBody>
                    <a:bodyPr/>
                    <a:lstStyle/>
                    <a:p>
                      <a:pPr marL="0" marR="0">
                        <a:lnSpc>
                          <a:spcPct val="107000"/>
                        </a:lnSpc>
                        <a:spcBef>
                          <a:spcPts val="0"/>
                        </a:spcBef>
                        <a:spcAft>
                          <a:spcPts val="0"/>
                        </a:spcAft>
                      </a:pPr>
                      <a:r>
                        <a:rPr lang="en-US" sz="900">
                          <a:effectLst/>
                        </a:rPr>
                        <a:t>Taste Presentation</a:t>
                      </a:r>
                      <a:endParaRPr lang="en-US" sz="800">
                        <a:effectLst/>
                      </a:endParaRPr>
                    </a:p>
                    <a:p>
                      <a:pPr marL="0" marR="0">
                        <a:lnSpc>
                          <a:spcPct val="107000"/>
                        </a:lnSpc>
                        <a:spcBef>
                          <a:spcPts val="0"/>
                        </a:spcBef>
                        <a:spcAft>
                          <a:spcPts val="0"/>
                        </a:spcAft>
                      </a:pPr>
                      <a:r>
                        <a:rPr lang="en-US" sz="900">
                          <a:effectLst/>
                        </a:rPr>
                        <a:t>Food hygiene</a:t>
                      </a:r>
                      <a:endParaRPr lang="en-US" sz="800">
                        <a:effectLst/>
                      </a:endParaRPr>
                    </a:p>
                    <a:p>
                      <a:pPr marL="0" marR="0">
                        <a:lnSpc>
                          <a:spcPct val="107000"/>
                        </a:lnSpc>
                        <a:spcBef>
                          <a:spcPts val="0"/>
                        </a:spcBef>
                        <a:spcAft>
                          <a:spcPts val="0"/>
                        </a:spcAft>
                      </a:pPr>
                      <a:r>
                        <a:rPr lang="en-US" sz="900">
                          <a:effectLst/>
                        </a:rPr>
                        <a:t>Food freshness</a:t>
                      </a:r>
                      <a:endParaRPr lang="en-US" sz="800">
                        <a:effectLst/>
                      </a:endParaRPr>
                    </a:p>
                    <a:p>
                      <a:pPr marL="0" marR="0">
                        <a:lnSpc>
                          <a:spcPct val="107000"/>
                        </a:lnSpc>
                        <a:spcBef>
                          <a:spcPts val="0"/>
                        </a:spcBef>
                        <a:spcAft>
                          <a:spcPts val="0"/>
                        </a:spcAft>
                      </a:pPr>
                      <a:r>
                        <a:rPr lang="en-US" sz="900">
                          <a:effectLst/>
                        </a:rPr>
                        <a:t>Temperature</a:t>
                      </a:r>
                      <a:endParaRPr lang="en-US" sz="800">
                        <a:effectLst/>
                      </a:endParaRPr>
                    </a:p>
                    <a:p>
                      <a:pPr marL="0" marR="0">
                        <a:lnSpc>
                          <a:spcPct val="107000"/>
                        </a:lnSpc>
                        <a:spcBef>
                          <a:spcPts val="0"/>
                        </a:spcBef>
                        <a:spcAft>
                          <a:spcPts val="0"/>
                        </a:spcAft>
                      </a:pPr>
                      <a:r>
                        <a:rPr lang="en-US" sz="900">
                          <a:effectLst/>
                        </a:rPr>
                        <a:t>Prestige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593" marR="48593" marT="0" marB="0"/>
                </a:tc>
                <a:tc>
                  <a:txBody>
                    <a:bodyPr/>
                    <a:lstStyle/>
                    <a:p>
                      <a:pPr marL="0" marR="0">
                        <a:lnSpc>
                          <a:spcPct val="107000"/>
                        </a:lnSpc>
                        <a:spcBef>
                          <a:spcPts val="0"/>
                        </a:spcBef>
                        <a:spcAft>
                          <a:spcPts val="0"/>
                        </a:spcAft>
                      </a:pPr>
                      <a:r>
                        <a:rPr lang="en-US" sz="900">
                          <a:effectLst/>
                        </a:rPr>
                        <a:t>Food and beverages</a:t>
                      </a:r>
                      <a:endParaRPr lang="en-US" sz="800">
                        <a:effectLst/>
                      </a:endParaRPr>
                    </a:p>
                    <a:p>
                      <a:pPr marL="0" marR="0">
                        <a:lnSpc>
                          <a:spcPct val="107000"/>
                        </a:lnSpc>
                        <a:spcBef>
                          <a:spcPts val="0"/>
                        </a:spcBef>
                        <a:spcAft>
                          <a:spcPts val="0"/>
                        </a:spcAft>
                      </a:pPr>
                      <a:r>
                        <a:rPr lang="en-US" sz="900">
                          <a:effectLst/>
                        </a:rPr>
                        <a:t>must have a pleasant</a:t>
                      </a:r>
                      <a:endParaRPr lang="en-US" sz="800">
                        <a:effectLst/>
                      </a:endParaRPr>
                    </a:p>
                    <a:p>
                      <a:pPr marL="0" marR="0">
                        <a:lnSpc>
                          <a:spcPct val="107000"/>
                        </a:lnSpc>
                        <a:spcBef>
                          <a:spcPts val="0"/>
                        </a:spcBef>
                        <a:spcAft>
                          <a:spcPts val="0"/>
                        </a:spcAft>
                      </a:pPr>
                      <a:r>
                        <a:rPr lang="en-US" sz="900">
                          <a:effectLst/>
                        </a:rPr>
                        <a:t>taste. Food visually</a:t>
                      </a:r>
                      <a:endParaRPr lang="en-US" sz="800">
                        <a:effectLst/>
                      </a:endParaRPr>
                    </a:p>
                    <a:p>
                      <a:pPr marL="0" marR="0">
                        <a:lnSpc>
                          <a:spcPct val="107000"/>
                        </a:lnSpc>
                        <a:spcBef>
                          <a:spcPts val="0"/>
                        </a:spcBef>
                        <a:spcAft>
                          <a:spcPts val="0"/>
                        </a:spcAft>
                      </a:pPr>
                      <a:r>
                        <a:rPr lang="en-US" sz="900">
                          <a:effectLst/>
                        </a:rPr>
                        <a:t>attractive</a:t>
                      </a:r>
                      <a:endParaRPr lang="en-US" sz="800">
                        <a:effectLst/>
                      </a:endParaRPr>
                    </a:p>
                    <a:p>
                      <a:pPr marL="0" marR="0">
                        <a:lnSpc>
                          <a:spcPct val="107000"/>
                        </a:lnSpc>
                        <a:spcBef>
                          <a:spcPts val="0"/>
                        </a:spcBef>
                        <a:spcAft>
                          <a:spcPts val="0"/>
                        </a:spcAft>
                      </a:pPr>
                      <a:r>
                        <a:rPr lang="en-US" sz="900">
                          <a:effectLst/>
                        </a:rPr>
                        <a:t>Foods look clean and</a:t>
                      </a:r>
                      <a:endParaRPr lang="en-US" sz="800">
                        <a:effectLst/>
                      </a:endParaRPr>
                    </a:p>
                    <a:p>
                      <a:pPr marL="0" marR="0">
                        <a:lnSpc>
                          <a:spcPct val="107000"/>
                        </a:lnSpc>
                        <a:spcBef>
                          <a:spcPts val="0"/>
                        </a:spcBef>
                        <a:spcAft>
                          <a:spcPts val="0"/>
                        </a:spcAft>
                      </a:pPr>
                      <a:r>
                        <a:rPr lang="en-US" sz="900">
                          <a:effectLst/>
                        </a:rPr>
                        <a:t>disinfected.</a:t>
                      </a:r>
                      <a:endParaRPr lang="en-US" sz="800">
                        <a:effectLst/>
                      </a:endParaRPr>
                    </a:p>
                    <a:p>
                      <a:pPr marL="0" marR="0">
                        <a:lnSpc>
                          <a:spcPct val="107000"/>
                        </a:lnSpc>
                        <a:spcBef>
                          <a:spcPts val="0"/>
                        </a:spcBef>
                        <a:spcAft>
                          <a:spcPts val="0"/>
                        </a:spcAft>
                      </a:pPr>
                      <a:r>
                        <a:rPr lang="en-US" sz="900">
                          <a:effectLst/>
                        </a:rPr>
                        <a:t>Foods with a pleasant</a:t>
                      </a:r>
                      <a:endParaRPr lang="en-US" sz="800">
                        <a:effectLst/>
                      </a:endParaRPr>
                    </a:p>
                    <a:p>
                      <a:pPr marL="0" marR="0">
                        <a:lnSpc>
                          <a:spcPct val="107000"/>
                        </a:lnSpc>
                        <a:spcBef>
                          <a:spcPts val="0"/>
                        </a:spcBef>
                        <a:spcAft>
                          <a:spcPts val="0"/>
                        </a:spcAft>
                      </a:pPr>
                      <a:r>
                        <a:rPr lang="en-US" sz="900">
                          <a:effectLst/>
                        </a:rPr>
                        <a:t>appearance and</a:t>
                      </a:r>
                      <a:endParaRPr lang="en-US" sz="800">
                        <a:effectLst/>
                      </a:endParaRPr>
                    </a:p>
                    <a:p>
                      <a:pPr marL="0" marR="0">
                        <a:lnSpc>
                          <a:spcPct val="107000"/>
                        </a:lnSpc>
                        <a:spcBef>
                          <a:spcPts val="0"/>
                        </a:spcBef>
                        <a:spcAft>
                          <a:spcPts val="0"/>
                        </a:spcAft>
                      </a:pPr>
                      <a:r>
                        <a:rPr lang="en-US" sz="900">
                          <a:effectLst/>
                        </a:rPr>
                        <a:t>keeping its natural</a:t>
                      </a:r>
                      <a:endParaRPr lang="en-US" sz="800">
                        <a:effectLst/>
                      </a:endParaRPr>
                    </a:p>
                    <a:p>
                      <a:pPr marL="0" marR="0">
                        <a:lnSpc>
                          <a:spcPct val="107000"/>
                        </a:lnSpc>
                        <a:spcBef>
                          <a:spcPts val="0"/>
                        </a:spcBef>
                        <a:spcAft>
                          <a:spcPts val="0"/>
                        </a:spcAft>
                      </a:pPr>
                      <a:r>
                        <a:rPr lang="en-US" sz="900">
                          <a:effectLst/>
                        </a:rPr>
                        <a:t>properties.</a:t>
                      </a:r>
                      <a:endParaRPr lang="en-US" sz="800">
                        <a:effectLst/>
                      </a:endParaRPr>
                    </a:p>
                    <a:p>
                      <a:pPr marL="0" marR="0">
                        <a:lnSpc>
                          <a:spcPct val="107000"/>
                        </a:lnSpc>
                        <a:spcBef>
                          <a:spcPts val="0"/>
                        </a:spcBef>
                        <a:spcAft>
                          <a:spcPts val="0"/>
                        </a:spcAft>
                      </a:pPr>
                      <a:r>
                        <a:rPr lang="en-US" sz="900">
                          <a:effectLst/>
                        </a:rPr>
                        <a:t>Foods with the proper</a:t>
                      </a:r>
                      <a:endParaRPr lang="en-US" sz="800">
                        <a:effectLst/>
                      </a:endParaRPr>
                    </a:p>
                    <a:p>
                      <a:pPr marL="0" marR="0">
                        <a:lnSpc>
                          <a:spcPct val="107000"/>
                        </a:lnSpc>
                        <a:spcBef>
                          <a:spcPts val="0"/>
                        </a:spcBef>
                        <a:spcAft>
                          <a:spcPts val="0"/>
                        </a:spcAft>
                      </a:pPr>
                      <a:r>
                        <a:rPr lang="en-US" sz="900">
                          <a:effectLst/>
                        </a:rPr>
                        <a:t>temperature</a:t>
                      </a:r>
                      <a:endParaRPr lang="en-US" sz="800">
                        <a:effectLst/>
                      </a:endParaRPr>
                    </a:p>
                    <a:p>
                      <a:pPr marL="0" marR="0">
                        <a:lnSpc>
                          <a:spcPct val="107000"/>
                        </a:lnSpc>
                        <a:spcBef>
                          <a:spcPts val="0"/>
                        </a:spcBef>
                        <a:spcAft>
                          <a:spcPts val="0"/>
                        </a:spcAft>
                      </a:pPr>
                      <a:r>
                        <a:rPr lang="en-US" sz="900">
                          <a:effectLst/>
                        </a:rPr>
                        <a:t>Clients’ perception of a</a:t>
                      </a:r>
                      <a:endParaRPr lang="en-US" sz="800">
                        <a:effectLst/>
                      </a:endParaRPr>
                    </a:p>
                    <a:p>
                      <a:pPr marL="0" marR="0">
                        <a:lnSpc>
                          <a:spcPct val="107000"/>
                        </a:lnSpc>
                        <a:spcBef>
                          <a:spcPts val="0"/>
                        </a:spcBef>
                        <a:spcAft>
                          <a:spcPts val="0"/>
                        </a:spcAft>
                      </a:pPr>
                      <a:r>
                        <a:rPr lang="en-US" sz="900">
                          <a:effectLst/>
                        </a:rPr>
                        <a:t>restaurant with a</a:t>
                      </a:r>
                      <a:endParaRPr lang="en-US" sz="800">
                        <a:effectLst/>
                      </a:endParaRPr>
                    </a:p>
                    <a:p>
                      <a:pPr marL="0" marR="0">
                        <a:lnSpc>
                          <a:spcPct val="107000"/>
                        </a:lnSpc>
                        <a:spcBef>
                          <a:spcPts val="0"/>
                        </a:spcBef>
                        <a:spcAft>
                          <a:spcPts val="0"/>
                        </a:spcAft>
                      </a:pPr>
                      <a:r>
                        <a:rPr lang="en-US" sz="900">
                          <a:effectLst/>
                        </a:rPr>
                        <a:t>prestige.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593" marR="48593" marT="0" marB="0"/>
                </a:tc>
                <a:extLst>
                  <a:ext uri="{0D108BD9-81ED-4DB2-BD59-A6C34878D82A}">
                    <a16:rowId xmlns:a16="http://schemas.microsoft.com/office/drawing/2014/main" val="4050790601"/>
                  </a:ext>
                </a:extLst>
              </a:tr>
              <a:tr h="1106244">
                <a:tc>
                  <a:txBody>
                    <a:bodyPr/>
                    <a:lstStyle/>
                    <a:p>
                      <a:pPr marL="0" marR="0">
                        <a:lnSpc>
                          <a:spcPct val="107000"/>
                        </a:lnSpc>
                        <a:spcBef>
                          <a:spcPts val="0"/>
                        </a:spcBef>
                        <a:spcAft>
                          <a:spcPts val="0"/>
                        </a:spcAft>
                      </a:pPr>
                      <a:r>
                        <a:rPr lang="en-US" sz="900">
                          <a:effectLst/>
                        </a:rPr>
                        <a:t>Consistency</a:t>
                      </a:r>
                      <a:endParaRPr lang="en-US" sz="800">
                        <a:effectLst/>
                      </a:endParaRPr>
                    </a:p>
                    <a:p>
                      <a:pPr marL="0" marR="0">
                        <a:lnSpc>
                          <a:spcPct val="107000"/>
                        </a:lnSpc>
                        <a:spcBef>
                          <a:spcPts val="0"/>
                        </a:spcBef>
                        <a:spcAft>
                          <a:spcPts val="0"/>
                        </a:spcAft>
                      </a:pPr>
                      <a:r>
                        <a:rPr lang="en-US" sz="900">
                          <a:effectLst/>
                        </a:rPr>
                        <a:t>and Honesty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593" marR="48593" marT="0" marB="0"/>
                </a:tc>
                <a:tc>
                  <a:txBody>
                    <a:bodyPr/>
                    <a:lstStyle/>
                    <a:p>
                      <a:pPr marL="0" marR="0">
                        <a:lnSpc>
                          <a:spcPct val="107000"/>
                        </a:lnSpc>
                        <a:spcBef>
                          <a:spcPts val="0"/>
                        </a:spcBef>
                        <a:spcAft>
                          <a:spcPts val="0"/>
                        </a:spcAft>
                      </a:pPr>
                      <a:r>
                        <a:rPr lang="en-US" sz="900">
                          <a:effectLst/>
                        </a:rPr>
                        <a:t>Accomplishment</a:t>
                      </a:r>
                      <a:endParaRPr lang="en-US" sz="800">
                        <a:effectLst/>
                      </a:endParaRPr>
                    </a:p>
                    <a:p>
                      <a:pPr marL="0" marR="0">
                        <a:lnSpc>
                          <a:spcPct val="107000"/>
                        </a:lnSpc>
                        <a:spcBef>
                          <a:spcPts val="0"/>
                        </a:spcBef>
                        <a:spcAft>
                          <a:spcPts val="0"/>
                        </a:spcAft>
                      </a:pPr>
                      <a:r>
                        <a:rPr lang="en-US" sz="900">
                          <a:effectLst/>
                        </a:rPr>
                        <a:t>Attention to complaints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593" marR="48593" marT="0" marB="0"/>
                </a:tc>
                <a:tc>
                  <a:txBody>
                    <a:bodyPr/>
                    <a:lstStyle/>
                    <a:p>
                      <a:pPr marL="0" marR="0">
                        <a:lnSpc>
                          <a:spcPct val="107000"/>
                        </a:lnSpc>
                        <a:spcBef>
                          <a:spcPts val="0"/>
                        </a:spcBef>
                        <a:spcAft>
                          <a:spcPts val="0"/>
                        </a:spcAft>
                      </a:pPr>
                      <a:r>
                        <a:rPr lang="en-US" sz="900" dirty="0">
                          <a:effectLst/>
                        </a:rPr>
                        <a:t>The clients received</a:t>
                      </a:r>
                      <a:endParaRPr lang="en-US" sz="800" dirty="0">
                        <a:effectLst/>
                      </a:endParaRPr>
                    </a:p>
                    <a:p>
                      <a:pPr marL="0" marR="0">
                        <a:lnSpc>
                          <a:spcPct val="107000"/>
                        </a:lnSpc>
                        <a:spcBef>
                          <a:spcPts val="0"/>
                        </a:spcBef>
                        <a:spcAft>
                          <a:spcPts val="0"/>
                        </a:spcAft>
                      </a:pPr>
                      <a:r>
                        <a:rPr lang="en-US" sz="900" dirty="0">
                          <a:effectLst/>
                        </a:rPr>
                        <a:t>what they ordered and</a:t>
                      </a:r>
                      <a:endParaRPr lang="en-US" sz="800" dirty="0">
                        <a:effectLst/>
                      </a:endParaRPr>
                    </a:p>
                    <a:p>
                      <a:pPr marL="0" marR="0">
                        <a:lnSpc>
                          <a:spcPct val="107000"/>
                        </a:lnSpc>
                        <a:spcBef>
                          <a:spcPts val="0"/>
                        </a:spcBef>
                        <a:spcAft>
                          <a:spcPts val="0"/>
                        </a:spcAft>
                      </a:pPr>
                      <a:r>
                        <a:rPr lang="en-US" sz="900" dirty="0">
                          <a:effectLst/>
                        </a:rPr>
                        <a:t>have in inventory what</a:t>
                      </a:r>
                      <a:endParaRPr lang="en-US" sz="800" dirty="0">
                        <a:effectLst/>
                      </a:endParaRPr>
                    </a:p>
                    <a:p>
                      <a:pPr marL="0" marR="0">
                        <a:lnSpc>
                          <a:spcPct val="107000"/>
                        </a:lnSpc>
                        <a:spcBef>
                          <a:spcPts val="0"/>
                        </a:spcBef>
                        <a:spcAft>
                          <a:spcPts val="0"/>
                        </a:spcAft>
                      </a:pPr>
                      <a:r>
                        <a:rPr lang="en-US" sz="900" dirty="0">
                          <a:effectLst/>
                        </a:rPr>
                        <a:t>is offered.</a:t>
                      </a:r>
                      <a:endParaRPr lang="en-US" sz="800" dirty="0">
                        <a:effectLst/>
                      </a:endParaRPr>
                    </a:p>
                    <a:p>
                      <a:pPr marL="0" marR="0">
                        <a:lnSpc>
                          <a:spcPct val="107000"/>
                        </a:lnSpc>
                        <a:spcBef>
                          <a:spcPts val="0"/>
                        </a:spcBef>
                        <a:spcAft>
                          <a:spcPts val="0"/>
                        </a:spcAft>
                      </a:pPr>
                      <a:r>
                        <a:rPr lang="en-US" sz="900" dirty="0">
                          <a:effectLst/>
                        </a:rPr>
                        <a:t>Fast and adequate</a:t>
                      </a:r>
                      <a:endParaRPr lang="en-US" sz="800" dirty="0">
                        <a:effectLst/>
                      </a:endParaRPr>
                    </a:p>
                    <a:p>
                      <a:pPr marL="0" marR="0">
                        <a:lnSpc>
                          <a:spcPct val="107000"/>
                        </a:lnSpc>
                        <a:spcBef>
                          <a:spcPts val="0"/>
                        </a:spcBef>
                        <a:spcAft>
                          <a:spcPts val="0"/>
                        </a:spcAft>
                      </a:pPr>
                      <a:r>
                        <a:rPr lang="en-US" sz="900" dirty="0">
                          <a:effectLst/>
                        </a:rPr>
                        <a:t>solution to client’s</a:t>
                      </a:r>
                      <a:endParaRPr lang="en-US" sz="800" dirty="0">
                        <a:effectLst/>
                      </a:endParaRPr>
                    </a:p>
                    <a:p>
                      <a:pPr marL="0" marR="0">
                        <a:lnSpc>
                          <a:spcPct val="107000"/>
                        </a:lnSpc>
                        <a:spcBef>
                          <a:spcPts val="0"/>
                        </a:spcBef>
                        <a:spcAft>
                          <a:spcPts val="0"/>
                        </a:spcAft>
                      </a:pPr>
                      <a:r>
                        <a:rPr lang="en-US" sz="900" dirty="0">
                          <a:effectLst/>
                        </a:rPr>
                        <a:t>complaints.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593" marR="48593" marT="0" marB="0"/>
                </a:tc>
                <a:extLst>
                  <a:ext uri="{0D108BD9-81ED-4DB2-BD59-A6C34878D82A}">
                    <a16:rowId xmlns:a16="http://schemas.microsoft.com/office/drawing/2014/main" val="777018521"/>
                  </a:ext>
                </a:extLst>
              </a:tr>
            </a:tbl>
          </a:graphicData>
        </a:graphic>
      </p:graphicFrame>
    </p:spTree>
    <p:extLst>
      <p:ext uri="{BB962C8B-B14F-4D97-AF65-F5344CB8AC3E}">
        <p14:creationId xmlns:p14="http://schemas.microsoft.com/office/powerpoint/2010/main" val="3449593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BF64-75DD-4A4A-B182-FD41313336E6}"/>
              </a:ext>
            </a:extLst>
          </p:cNvPr>
          <p:cNvSpPr>
            <a:spLocks noGrp="1"/>
          </p:cNvSpPr>
          <p:nvPr>
            <p:ph type="ctrTitle"/>
          </p:nvPr>
        </p:nvSpPr>
        <p:spPr>
          <a:xfrm>
            <a:off x="590107" y="57077"/>
            <a:ext cx="7772400" cy="665938"/>
          </a:xfrm>
        </p:spPr>
        <p:txBody>
          <a:bodyPr>
            <a:noAutofit/>
          </a:bodyPr>
          <a:lstStyle/>
          <a:p>
            <a:r>
              <a:rPr lang="en-US" sz="4000" dirty="0"/>
              <a:t>Interview Highlights</a:t>
            </a:r>
          </a:p>
        </p:txBody>
      </p:sp>
      <p:sp>
        <p:nvSpPr>
          <p:cNvPr id="6" name="TextBox 5">
            <a:extLst>
              <a:ext uri="{FF2B5EF4-FFF2-40B4-BE49-F238E27FC236}">
                <a16:creationId xmlns:a16="http://schemas.microsoft.com/office/drawing/2014/main" id="{36AA73AC-614F-4C93-9621-AC5E62E8EA07}"/>
              </a:ext>
            </a:extLst>
          </p:cNvPr>
          <p:cNvSpPr txBox="1"/>
          <p:nvPr/>
        </p:nvSpPr>
        <p:spPr>
          <a:xfrm>
            <a:off x="590107" y="1063255"/>
            <a:ext cx="77724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Majority of customers are captive from nearby area</a:t>
            </a:r>
          </a:p>
          <a:p>
            <a:pPr marL="285750" indent="-285750">
              <a:buFont typeface="Arial" panose="020B0604020202020204" pitchFamily="34" charset="0"/>
              <a:buChar char="•"/>
            </a:pPr>
            <a:r>
              <a:rPr lang="en-US" dirty="0"/>
              <a:t>Very less customers in a joint are from outside of that area</a:t>
            </a:r>
          </a:p>
          <a:p>
            <a:pPr marL="285750" indent="-285750">
              <a:buFont typeface="Arial" panose="020B0604020202020204" pitchFamily="34" charset="0"/>
              <a:buChar char="•"/>
            </a:pPr>
            <a:r>
              <a:rPr lang="en-US" dirty="0"/>
              <a:t>If the Burger King outlet is in a mall then customer base is directly impacted due to popularity of the mall</a:t>
            </a:r>
          </a:p>
          <a:p>
            <a:pPr marL="285750" indent="-285750">
              <a:buFont typeface="Arial" panose="020B0604020202020204" pitchFamily="34" charset="0"/>
              <a:buChar char="•"/>
            </a:pPr>
            <a:r>
              <a:rPr lang="en-US" dirty="0"/>
              <a:t>Customers are not looking to spend a big amount and consider Burger King as a relatively value for money restaurant</a:t>
            </a:r>
          </a:p>
          <a:p>
            <a:pPr marL="285750" indent="-285750">
              <a:buFont typeface="Arial" panose="020B0604020202020204" pitchFamily="34" charset="0"/>
              <a:buChar char="•"/>
            </a:pPr>
            <a:r>
              <a:rPr lang="en-US" dirty="0"/>
              <a:t>Frequently visited by youngsters, with limited money to spend, with their friends</a:t>
            </a:r>
          </a:p>
          <a:p>
            <a:pPr marL="285750" indent="-285750">
              <a:buFont typeface="Arial" panose="020B0604020202020204" pitchFamily="34" charset="0"/>
              <a:buChar char="•"/>
            </a:pPr>
            <a:r>
              <a:rPr lang="en-US" dirty="0"/>
              <a:t>Families with kids are likely to visit often as children get gravitated towards fast food</a:t>
            </a:r>
          </a:p>
          <a:p>
            <a:pPr marL="285750" indent="-285750">
              <a:buFont typeface="Arial" panose="020B0604020202020204" pitchFamily="34" charset="0"/>
              <a:buChar char="•"/>
            </a:pPr>
            <a:r>
              <a:rPr lang="en-US" dirty="0"/>
              <a:t>Professionals having lack of time visit often to get food quickly</a:t>
            </a:r>
          </a:p>
          <a:p>
            <a:pPr marL="285750" indent="-285750">
              <a:buFont typeface="Arial" panose="020B0604020202020204" pitchFamily="34" charset="0"/>
              <a:buChar char="•"/>
            </a:pPr>
            <a:r>
              <a:rPr lang="en-US" dirty="0"/>
              <a:t>People looking for a quick snack in-between meals tend to visit more </a:t>
            </a:r>
          </a:p>
          <a:p>
            <a:endParaRPr lang="en-US" dirty="0"/>
          </a:p>
        </p:txBody>
      </p:sp>
    </p:spTree>
    <p:extLst>
      <p:ext uri="{BB962C8B-B14F-4D97-AF65-F5344CB8AC3E}">
        <p14:creationId xmlns:p14="http://schemas.microsoft.com/office/powerpoint/2010/main" val="3641744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1"/>
          <p:cNvSpPr/>
          <p:nvPr/>
        </p:nvSpPr>
        <p:spPr>
          <a:xfrm>
            <a:off x="216000" y="162000"/>
            <a:ext cx="237600" cy="237600"/>
          </a:xfrm>
          <a:prstGeom prst="rect">
            <a:avLst/>
          </a:prstGeom>
          <a:gradFill>
            <a:gsLst>
              <a:gs pos="0">
                <a:srgbClr val="BEDC96"/>
              </a:gs>
              <a:gs pos="100000">
                <a:srgbClr val="78B478"/>
              </a:gs>
            </a:gsLst>
          </a:gradFill>
        </p:spPr>
      </p:sp>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 Persona</a:t>
            </a:r>
            <a:endParaRPr lang="en-US"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768F453C-9FF9-4AFE-918F-6F0E99B16383}" type="slidenum">
              <a:rPr lang="en-US" smtClean="0"/>
              <a:t>8</a:t>
            </a:fld>
            <a:endParaRPr lang="en-US"/>
          </a:p>
        </p:txBody>
      </p:sp>
      <p:sp>
        <p:nvSpPr>
          <p:cNvPr id="11" name="Rectangle 11"/>
          <p:cNvSpPr/>
          <p:nvPr/>
        </p:nvSpPr>
        <p:spPr>
          <a:xfrm>
            <a:off x="216000" y="558000"/>
            <a:ext cx="2440800" cy="46800"/>
          </a:xfrm>
          <a:prstGeom prst="rect">
            <a:avLst/>
          </a:prstGeom>
          <a:solidFill>
            <a:srgbClr val="3C4646"/>
          </a:solidFill>
          <a:effectLst>
            <a:outerShdw blurRad="228600" algn="tl" rotWithShape="0">
              <a:srgbClr val="000000">
                <a:alpha val="20000"/>
              </a:srgbClr>
            </a:outerShdw>
          </a:effectLst>
        </p:spPr>
      </p:sp>
      <p:pic>
        <p:nvPicPr>
          <p:cNvPr id="12" name="Picture 12"/>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216000" y="712800"/>
            <a:ext cx="2440800" cy="2145600"/>
          </a:xfrm>
          <a:prstGeom prst="rect">
            <a:avLst/>
          </a:prstGeom>
        </p:spPr>
      </p:pic>
      <p:sp>
        <p:nvSpPr>
          <p:cNvPr id="13" name="Textbox 13"/>
          <p:cNvSpPr txBox="1"/>
          <p:nvPr/>
        </p:nvSpPr>
        <p:spPr>
          <a:xfrm>
            <a:off x="2736000" y="558000"/>
            <a:ext cx="2440800" cy="6480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b="1">
                <a:solidFill>
                  <a:srgbClr val="465050"/>
                </a:solidFill>
                <a:latin typeface="Source Sans Pro"/>
                <a:cs typeface="Source Sans Pro"/>
              </a:rPr>
              <a:t>31</a:t>
            </a:r>
            <a:endParaRPr lang="en-US"/>
          </a:p>
        </p:txBody>
      </p:sp>
      <p:sp>
        <p:nvSpPr>
          <p:cNvPr id="14" name="Textbox 14"/>
          <p:cNvSpPr txBox="1"/>
          <p:nvPr/>
        </p:nvSpPr>
        <p:spPr>
          <a:xfrm>
            <a:off x="2736000" y="630000"/>
            <a:ext cx="24408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Age and gender</a:t>
            </a:r>
            <a:endParaRPr lang="en-US"/>
          </a:p>
        </p:txBody>
      </p:sp>
      <p:sp>
        <p:nvSpPr>
          <p:cNvPr id="15" name="Rectangle 15"/>
          <p:cNvSpPr/>
          <p:nvPr/>
        </p:nvSpPr>
        <p:spPr>
          <a:xfrm>
            <a:off x="2736000" y="558000"/>
            <a:ext cx="2440800" cy="46800"/>
          </a:xfrm>
          <a:prstGeom prst="rect">
            <a:avLst/>
          </a:prstGeom>
          <a:solidFill>
            <a:srgbClr val="3C4646"/>
          </a:solidFill>
          <a:effectLst>
            <a:outerShdw blurRad="228600" algn="tl" rotWithShape="0">
              <a:srgbClr val="000000">
                <a:alpha val="20000"/>
              </a:srgbClr>
            </a:outerShdw>
          </a:effectLst>
        </p:spPr>
      </p:sp>
      <p:sp>
        <p:nvSpPr>
          <p:cNvPr id="16" name="Rectangle 16"/>
          <p:cNvSpPr/>
          <p:nvPr/>
        </p:nvSpPr>
        <p:spPr>
          <a:xfrm>
            <a:off x="2736000" y="1024560"/>
            <a:ext cx="2440800" cy="181440"/>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Textbox 17"/>
          <p:cNvSpPr txBox="1"/>
          <p:nvPr/>
        </p:nvSpPr>
        <p:spPr>
          <a:xfrm>
            <a:off x="2736000" y="1281600"/>
            <a:ext cx="2440800" cy="6480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100" dirty="0">
                <a:solidFill>
                  <a:srgbClr val="465050"/>
                </a:solidFill>
                <a:latin typeface="Source Sans Pro"/>
                <a:cs typeface="Source Sans Pro"/>
              </a:rPr>
              <a:t>Indian</a:t>
            </a:r>
            <a:endParaRPr lang="en-US" dirty="0"/>
          </a:p>
        </p:txBody>
      </p:sp>
      <p:sp>
        <p:nvSpPr>
          <p:cNvPr id="18" name="Textbox 18"/>
          <p:cNvSpPr txBox="1"/>
          <p:nvPr/>
        </p:nvSpPr>
        <p:spPr>
          <a:xfrm>
            <a:off x="2736000" y="1353600"/>
            <a:ext cx="24408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Nationality</a:t>
            </a:r>
            <a:endParaRPr lang="en-US"/>
          </a:p>
        </p:txBody>
      </p:sp>
      <p:sp>
        <p:nvSpPr>
          <p:cNvPr id="19" name="Rectangle 19"/>
          <p:cNvSpPr/>
          <p:nvPr/>
        </p:nvSpPr>
        <p:spPr>
          <a:xfrm>
            <a:off x="2736000" y="1281600"/>
            <a:ext cx="2440800" cy="46800"/>
          </a:xfrm>
          <a:prstGeom prst="rect">
            <a:avLst/>
          </a:prstGeom>
          <a:solidFill>
            <a:srgbClr val="3C4646"/>
          </a:solidFill>
          <a:effectLst>
            <a:outerShdw blurRad="228600" algn="tl" rotWithShape="0">
              <a:srgbClr val="000000">
                <a:alpha val="20000"/>
              </a:srgbClr>
            </a:outerShdw>
          </a:effectLst>
        </p:spPr>
      </p:sp>
      <p:sp>
        <p:nvSpPr>
          <p:cNvPr id="20" name="Rectangle 20"/>
          <p:cNvSpPr/>
          <p:nvPr/>
        </p:nvSpPr>
        <p:spPr>
          <a:xfrm>
            <a:off x="2736000" y="1748160"/>
            <a:ext cx="2440800" cy="181440"/>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Textbox 21"/>
          <p:cNvSpPr txBox="1"/>
          <p:nvPr/>
        </p:nvSpPr>
        <p:spPr>
          <a:xfrm>
            <a:off x="2736000" y="1998000"/>
            <a:ext cx="2440800" cy="10476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r>
              <a:rPr lang="en-US" sz="1100" dirty="0">
                <a:solidFill>
                  <a:srgbClr val="465050"/>
                </a:solidFill>
                <a:latin typeface="Source Sans Pro"/>
              </a:rPr>
              <a:t>Married</a:t>
            </a:r>
            <a:endParaRPr sz="1100" dirty="0">
              <a:solidFill>
                <a:srgbClr val="465050"/>
              </a:solidFill>
              <a:latin typeface="Source Sans Pro"/>
            </a:endParaRPr>
          </a:p>
        </p:txBody>
      </p:sp>
      <p:sp>
        <p:nvSpPr>
          <p:cNvPr id="22" name="Textbox 22"/>
          <p:cNvSpPr txBox="1"/>
          <p:nvPr/>
        </p:nvSpPr>
        <p:spPr>
          <a:xfrm>
            <a:off x="2736000" y="2070000"/>
            <a:ext cx="24408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Marital state</a:t>
            </a:r>
            <a:endParaRPr lang="en-US" dirty="0"/>
          </a:p>
        </p:txBody>
      </p:sp>
      <p:sp>
        <p:nvSpPr>
          <p:cNvPr id="23" name="Rectangle 23"/>
          <p:cNvSpPr/>
          <p:nvPr/>
        </p:nvSpPr>
        <p:spPr>
          <a:xfrm>
            <a:off x="2736000" y="1998000"/>
            <a:ext cx="2440800" cy="46800"/>
          </a:xfrm>
          <a:prstGeom prst="rect">
            <a:avLst/>
          </a:prstGeom>
          <a:solidFill>
            <a:srgbClr val="3C4646"/>
          </a:solidFill>
          <a:effectLst>
            <a:outerShdw blurRad="228600" algn="tl" rotWithShape="0">
              <a:srgbClr val="000000">
                <a:alpha val="20000"/>
              </a:srgbClr>
            </a:outerShdw>
          </a:effectLst>
        </p:spPr>
      </p:sp>
      <p:sp>
        <p:nvSpPr>
          <p:cNvPr id="24" name="Rectangle 24"/>
          <p:cNvSpPr/>
          <p:nvPr/>
        </p:nvSpPr>
        <p:spPr>
          <a:xfrm>
            <a:off x="2736000" y="2752272"/>
            <a:ext cx="2440800" cy="293328"/>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Textbox 25"/>
          <p:cNvSpPr txBox="1"/>
          <p:nvPr/>
        </p:nvSpPr>
        <p:spPr>
          <a:xfrm>
            <a:off x="5256000" y="558000"/>
            <a:ext cx="3646800" cy="24876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100" dirty="0">
                <a:solidFill>
                  <a:srgbClr val="465050"/>
                </a:solidFill>
                <a:latin typeface="Source Sans Pro"/>
                <a:cs typeface="Source Sans Pro"/>
              </a:rPr>
              <a:t>Ayush spends quite a bit of time in office, working on projects with tight deliverables. He has a big team to handle and has multiple stakeholders. He is usually pressed for time. Consumes media online via web, mobile and television. He likes travelling, listening to music and is a millennial. He usually eats home cooked food but feels the urge towards fast-food every once in a while.   </a:t>
            </a:r>
            <a:endParaRPr lang="en-US" dirty="0"/>
          </a:p>
        </p:txBody>
      </p:sp>
      <p:sp>
        <p:nvSpPr>
          <p:cNvPr id="26" name="Textbox 26"/>
          <p:cNvSpPr txBox="1"/>
          <p:nvPr/>
        </p:nvSpPr>
        <p:spPr>
          <a:xfrm>
            <a:off x="5256000" y="630000"/>
            <a:ext cx="36468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Description</a:t>
            </a:r>
            <a:endParaRPr lang="en-US"/>
          </a:p>
        </p:txBody>
      </p:sp>
      <p:sp>
        <p:nvSpPr>
          <p:cNvPr id="27" name="Rectangle 27"/>
          <p:cNvSpPr/>
          <p:nvPr/>
        </p:nvSpPr>
        <p:spPr>
          <a:xfrm>
            <a:off x="5256000" y="558000"/>
            <a:ext cx="3646800" cy="46800"/>
          </a:xfrm>
          <a:prstGeom prst="rect">
            <a:avLst/>
          </a:prstGeom>
          <a:solidFill>
            <a:srgbClr val="3C4646"/>
          </a:solidFill>
          <a:effectLst>
            <a:outerShdw blurRad="228600" algn="tl" rotWithShape="0">
              <a:srgbClr val="000000">
                <a:alpha val="20000"/>
              </a:srgbClr>
            </a:outerShdw>
          </a:effectLst>
        </p:spPr>
      </p:sp>
      <p:sp>
        <p:nvSpPr>
          <p:cNvPr id="28" name="Rectangle 28"/>
          <p:cNvSpPr/>
          <p:nvPr/>
        </p:nvSpPr>
        <p:spPr>
          <a:xfrm>
            <a:off x="5256000" y="2349072"/>
            <a:ext cx="3646800" cy="696528"/>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Textbox 29"/>
          <p:cNvSpPr txBox="1"/>
          <p:nvPr/>
        </p:nvSpPr>
        <p:spPr>
          <a:xfrm>
            <a:off x="216000" y="3110400"/>
            <a:ext cx="2444400" cy="17856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100" dirty="0">
                <a:solidFill>
                  <a:srgbClr val="465050"/>
                </a:solidFill>
                <a:latin typeface="Source Sans Pro"/>
                <a:cs typeface="Source Sans Pro"/>
              </a:rPr>
              <a:t>“No time to wait!!“ Get Things Done Fast!! </a:t>
            </a:r>
            <a:endParaRPr lang="en-US" dirty="0"/>
          </a:p>
        </p:txBody>
      </p:sp>
      <p:sp>
        <p:nvSpPr>
          <p:cNvPr id="30" name="Textbox 30"/>
          <p:cNvSpPr txBox="1"/>
          <p:nvPr/>
        </p:nvSpPr>
        <p:spPr>
          <a:xfrm>
            <a:off x="216000" y="3182400"/>
            <a:ext cx="24444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Quote</a:t>
            </a:r>
            <a:endParaRPr lang="en-US"/>
          </a:p>
        </p:txBody>
      </p:sp>
      <p:sp>
        <p:nvSpPr>
          <p:cNvPr id="31" name="Rectangle 31"/>
          <p:cNvSpPr/>
          <p:nvPr/>
        </p:nvSpPr>
        <p:spPr>
          <a:xfrm>
            <a:off x="216000" y="3110400"/>
            <a:ext cx="24444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216000" y="4396032"/>
            <a:ext cx="2444400" cy="499968"/>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2736000" y="3110400"/>
            <a:ext cx="2444400" cy="17856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100" dirty="0">
                <a:solidFill>
                  <a:srgbClr val="465050"/>
                </a:solidFill>
                <a:latin typeface="Source Sans Pro"/>
                <a:cs typeface="Source Sans Pro"/>
              </a:rPr>
              <a:t>Service</a:t>
            </a:r>
            <a:endParaRPr lang="en-US" dirty="0"/>
          </a:p>
        </p:txBody>
      </p:sp>
      <p:sp>
        <p:nvSpPr>
          <p:cNvPr id="34" name="Textbox 34"/>
          <p:cNvSpPr txBox="1"/>
          <p:nvPr/>
        </p:nvSpPr>
        <p:spPr>
          <a:xfrm>
            <a:off x="2736000" y="3182400"/>
            <a:ext cx="24444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Occupation</a:t>
            </a:r>
            <a:endParaRPr lang="en-US"/>
          </a:p>
        </p:txBody>
      </p:sp>
      <p:sp>
        <p:nvSpPr>
          <p:cNvPr id="35" name="Rectangle 35"/>
          <p:cNvSpPr/>
          <p:nvPr/>
        </p:nvSpPr>
        <p:spPr>
          <a:xfrm>
            <a:off x="2736000" y="3110400"/>
            <a:ext cx="2444400" cy="46800"/>
          </a:xfrm>
          <a:prstGeom prst="rect">
            <a:avLst/>
          </a:prstGeom>
          <a:solidFill>
            <a:srgbClr val="3C4646"/>
          </a:solidFill>
          <a:effectLst>
            <a:outerShdw blurRad="228600" algn="tl" rotWithShape="0">
              <a:srgbClr val="000000">
                <a:alpha val="20000"/>
              </a:srgbClr>
            </a:outerShdw>
          </a:effectLst>
        </p:spPr>
      </p:sp>
      <p:sp>
        <p:nvSpPr>
          <p:cNvPr id="36" name="Rectangle 36"/>
          <p:cNvSpPr/>
          <p:nvPr/>
        </p:nvSpPr>
        <p:spPr>
          <a:xfrm>
            <a:off x="2736000" y="4396032"/>
            <a:ext cx="2444400" cy="499968"/>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Textbox 37"/>
          <p:cNvSpPr txBox="1"/>
          <p:nvPr/>
        </p:nvSpPr>
        <p:spPr>
          <a:xfrm>
            <a:off x="5256000" y="3110400"/>
            <a:ext cx="3646800" cy="17856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8" name="Textbox 38"/>
          <p:cNvSpPr txBox="1"/>
          <p:nvPr/>
        </p:nvSpPr>
        <p:spPr>
          <a:xfrm>
            <a:off x="5256000" y="3182400"/>
            <a:ext cx="36468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Mood images</a:t>
            </a:r>
            <a:endParaRPr lang="en-US"/>
          </a:p>
        </p:txBody>
      </p:sp>
      <p:sp>
        <p:nvSpPr>
          <p:cNvPr id="39" name="Rectangle 39"/>
          <p:cNvSpPr/>
          <p:nvPr/>
        </p:nvSpPr>
        <p:spPr>
          <a:xfrm>
            <a:off x="5256000" y="3110400"/>
            <a:ext cx="3646800" cy="46800"/>
          </a:xfrm>
          <a:prstGeom prst="rect">
            <a:avLst/>
          </a:prstGeom>
          <a:solidFill>
            <a:srgbClr val="3C4646"/>
          </a:solidFill>
          <a:effectLst>
            <a:outerShdw blurRad="228600" algn="tl" rotWithShape="0">
              <a:srgbClr val="000000">
                <a:alpha val="20000"/>
              </a:srgbClr>
            </a:outerShdw>
          </a:effectLst>
        </p:spPr>
      </p:sp>
      <p:sp>
        <p:nvSpPr>
          <p:cNvPr id="40" name="Rectangle 40"/>
          <p:cNvSpPr/>
          <p:nvPr/>
        </p:nvSpPr>
        <p:spPr>
          <a:xfrm>
            <a:off x="5256000" y="4396032"/>
            <a:ext cx="3646800" cy="499968"/>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1" descr="test_photo.jpg"/>
          <p:cNvPicPr>
            <a:picLocks noChangeAspect="1"/>
          </p:cNvPicPr>
          <p:nvPr/>
        </p:nvPicPr>
        <p:blipFill rotWithShape="1">
          <a:blip r:embed="rId4"/>
          <a:srcRect t="10759" b="10759"/>
          <a:stretch/>
        </p:blipFill>
        <p:spPr>
          <a:xfrm rot="21426987">
            <a:off x="5425200" y="3434399"/>
            <a:ext cx="1238400" cy="1234800"/>
          </a:xfrm>
          <a:prstGeom prst="rect">
            <a:avLst/>
          </a:prstGeom>
          <a:ln w="25200">
            <a:solidFill>
              <a:srgbClr val="FFFFFF"/>
            </a:solidFill>
            <a:round/>
          </a:ln>
          <a:effectLst>
            <a:outerShdw blurRad="228600" algn="tl" rotWithShape="0">
              <a:srgbClr val="000000">
                <a:alpha val="20000"/>
              </a:srgbClr>
            </a:outerShdw>
          </a:effectLst>
        </p:spPr>
      </p:pic>
      <p:pic>
        <p:nvPicPr>
          <p:cNvPr id="42" name="Picture 42" descr="test_photo.jpg"/>
          <p:cNvPicPr>
            <a:picLocks noChangeAspect="1"/>
          </p:cNvPicPr>
          <p:nvPr/>
        </p:nvPicPr>
        <p:blipFill rotWithShape="1">
          <a:blip r:embed="rId5"/>
          <a:srcRect l="16569" r="16569"/>
          <a:stretch/>
        </p:blipFill>
        <p:spPr>
          <a:xfrm rot="255142">
            <a:off x="6505200" y="3434399"/>
            <a:ext cx="1238400" cy="1234800"/>
          </a:xfrm>
          <a:prstGeom prst="rect">
            <a:avLst/>
          </a:prstGeom>
          <a:ln w="25200">
            <a:solidFill>
              <a:srgbClr val="FFFFFF"/>
            </a:solidFill>
            <a:round/>
          </a:ln>
          <a:effectLst>
            <a:outerShdw blurRad="228600" algn="tl" rotWithShape="0">
              <a:srgbClr val="000000">
                <a:alpha val="20000"/>
              </a:srgbClr>
            </a:outerShdw>
          </a:effectLst>
        </p:spPr>
      </p:pic>
      <p:pic>
        <p:nvPicPr>
          <p:cNvPr id="43" name="Picture 43" descr="test_photo.jpg"/>
          <p:cNvPicPr>
            <a:picLocks noChangeAspect="1"/>
          </p:cNvPicPr>
          <p:nvPr/>
        </p:nvPicPr>
        <p:blipFill rotWithShape="1">
          <a:blip r:embed="rId6"/>
          <a:srcRect l="16567" r="16567"/>
          <a:stretch/>
        </p:blipFill>
        <p:spPr>
          <a:xfrm rot="21427751">
            <a:off x="7585200" y="3434399"/>
            <a:ext cx="1238400" cy="1234800"/>
          </a:xfrm>
          <a:prstGeom prst="rect">
            <a:avLst/>
          </a:prstGeom>
          <a:ln w="25200">
            <a:solidFill>
              <a:srgbClr val="FFFFFF"/>
            </a:solidFill>
            <a:round/>
          </a:ln>
          <a:effectLst>
            <a:outerShdw blurRad="228600" algn="tl" rotWithShape="0">
              <a:srgbClr val="000000">
                <a:alpha val="20000"/>
              </a:srgbClr>
            </a:outerShdw>
          </a:effectLst>
        </p:spPr>
      </p:pic>
      <p:sp>
        <p:nvSpPr>
          <p:cNvPr id="44" name="Rectangle 44"/>
          <p:cNvSpPr/>
          <p:nvPr/>
        </p:nvSpPr>
        <p:spPr>
          <a:xfrm rot="5400000">
            <a:off x="7455600" y="3441600"/>
            <a:ext cx="1738800" cy="1162800"/>
          </a:xfrm>
          <a:prstGeom prst="rect">
            <a:avLst/>
          </a:prstGeom>
          <a:gradFill flip="none" rotWithShape="1">
            <a:gsLst>
              <a:gs pos="14000">
                <a:srgbClr val="FFFFFF"/>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Textbox 45"/>
          <p:cNvSpPr txBox="1"/>
          <p:nvPr/>
        </p:nvSpPr>
        <p:spPr>
          <a:xfrm>
            <a:off x="9360000" y="180000"/>
            <a:ext cx="3646800" cy="24876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marL="177800" indent="-177800">
              <a:lnSpc>
                <a:spcPts val="1900"/>
              </a:lnSpc>
              <a:spcAft>
                <a:spcPts val="600"/>
              </a:spcAft>
              <a:buFont typeface="Source Sans Pro"/>
              <a:buChar char="•"/>
            </a:pPr>
            <a:r>
              <a:rPr lang="en-US" sz="1500" dirty="0">
                <a:solidFill>
                  <a:srgbClr val="465050"/>
                </a:solidFill>
                <a:latin typeface="Source Sans Pro"/>
                <a:cs typeface="Source Sans Pro"/>
              </a:rPr>
              <a:t>Should provide quality service </a:t>
            </a:r>
            <a:endParaRPr lang="en-US" dirty="0"/>
          </a:p>
          <a:p>
            <a:pPr marL="177800" indent="-177800">
              <a:lnSpc>
                <a:spcPts val="1900"/>
              </a:lnSpc>
              <a:spcAft>
                <a:spcPts val="600"/>
              </a:spcAft>
              <a:buFont typeface="Source Sans Pro"/>
              <a:buChar char="•"/>
            </a:pPr>
            <a:r>
              <a:rPr lang="en-US" sz="1500" dirty="0">
                <a:solidFill>
                  <a:srgbClr val="465050"/>
                </a:solidFill>
                <a:latin typeface="Source Sans Pro"/>
                <a:cs typeface="Source Sans Pro"/>
              </a:rPr>
              <a:t>Shouldn’t need to wait long for order</a:t>
            </a:r>
            <a:endParaRPr lang="en-US" dirty="0"/>
          </a:p>
          <a:p>
            <a:pPr marL="177800" indent="-177800">
              <a:lnSpc>
                <a:spcPts val="1900"/>
              </a:lnSpc>
              <a:spcAft>
                <a:spcPts val="600"/>
              </a:spcAft>
              <a:buFont typeface="Source Sans Pro"/>
              <a:buChar char="•"/>
            </a:pPr>
            <a:r>
              <a:rPr lang="en-US" sz="1500" dirty="0">
                <a:solidFill>
                  <a:srgbClr val="465050"/>
                </a:solidFill>
                <a:latin typeface="Source Sans Pro"/>
                <a:cs typeface="Source Sans Pro"/>
              </a:rPr>
              <a:t>Expects consistent taste </a:t>
            </a:r>
            <a:endParaRPr lang="en-US" dirty="0"/>
          </a:p>
          <a:p>
            <a:pPr marL="177800" indent="-177800">
              <a:lnSpc>
                <a:spcPts val="1900"/>
              </a:lnSpc>
              <a:spcAft>
                <a:spcPts val="600"/>
              </a:spcAft>
              <a:buFont typeface="Source Sans Pro"/>
              <a:buChar char="•"/>
            </a:pPr>
            <a:r>
              <a:rPr lang="en-US" sz="1500" dirty="0">
                <a:solidFill>
                  <a:srgbClr val="465050"/>
                </a:solidFill>
                <a:latin typeface="Source Sans Pro"/>
                <a:cs typeface="Source Sans Pro"/>
              </a:rPr>
              <a:t>Cannot compromise with cleanliness</a:t>
            </a:r>
            <a:endParaRPr lang="en-US" dirty="0"/>
          </a:p>
          <a:p>
            <a:pPr marL="177800" indent="-177800">
              <a:lnSpc>
                <a:spcPts val="1900"/>
              </a:lnSpc>
              <a:spcAft>
                <a:spcPts val="600"/>
              </a:spcAft>
              <a:buFont typeface="Source Sans Pro"/>
              <a:buChar char="•"/>
            </a:pPr>
            <a:r>
              <a:rPr lang="en-US" sz="1500" dirty="0">
                <a:solidFill>
                  <a:srgbClr val="465050"/>
                </a:solidFill>
                <a:latin typeface="Source Sans Pro"/>
              </a:rPr>
              <a:t>Menu with variety of options to pick from and should know what to expect</a:t>
            </a:r>
            <a:endParaRPr lang="en-US" dirty="0"/>
          </a:p>
        </p:txBody>
      </p:sp>
      <p:sp>
        <p:nvSpPr>
          <p:cNvPr id="46" name="Textbox 46"/>
          <p:cNvSpPr txBox="1"/>
          <p:nvPr/>
        </p:nvSpPr>
        <p:spPr>
          <a:xfrm>
            <a:off x="9360000" y="251999"/>
            <a:ext cx="36468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Expectations from restaurant</a:t>
            </a:r>
            <a:endParaRPr lang="en-US" dirty="0"/>
          </a:p>
        </p:txBody>
      </p:sp>
      <p:sp>
        <p:nvSpPr>
          <p:cNvPr id="47" name="Rectangle 47"/>
          <p:cNvSpPr/>
          <p:nvPr/>
        </p:nvSpPr>
        <p:spPr>
          <a:xfrm>
            <a:off x="9360000" y="180000"/>
            <a:ext cx="3646800" cy="46800"/>
          </a:xfrm>
          <a:prstGeom prst="rect">
            <a:avLst/>
          </a:prstGeom>
          <a:solidFill>
            <a:srgbClr val="3C4646"/>
          </a:solidFill>
          <a:effectLst>
            <a:outerShdw blurRad="228600" algn="tl" rotWithShape="0">
              <a:srgbClr val="000000">
                <a:alpha val="20000"/>
              </a:srgbClr>
            </a:outerShdw>
          </a:effectLst>
        </p:spPr>
      </p:sp>
      <p:sp>
        <p:nvSpPr>
          <p:cNvPr id="48" name="Rectangle 48"/>
          <p:cNvSpPr/>
          <p:nvPr/>
        </p:nvSpPr>
        <p:spPr>
          <a:xfrm>
            <a:off x="9360000" y="1971072"/>
            <a:ext cx="3646800" cy="696528"/>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Textbox 49"/>
          <p:cNvSpPr txBox="1"/>
          <p:nvPr/>
        </p:nvSpPr>
        <p:spPr>
          <a:xfrm>
            <a:off x="9360000" y="3027600"/>
            <a:ext cx="3646800" cy="24876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b="1" dirty="0">
                <a:solidFill>
                  <a:srgbClr val="465050"/>
                </a:solidFill>
                <a:latin typeface="Source Sans Pro"/>
                <a:cs typeface="Source Sans Pro"/>
              </a:rPr>
              <a:t>Cell Phone:</a:t>
            </a:r>
            <a:r>
              <a:rPr lang="en-US" sz="1500" dirty="0">
                <a:solidFill>
                  <a:srgbClr val="465050"/>
                </a:solidFill>
                <a:latin typeface="Source Sans Pro"/>
                <a:cs typeface="Source Sans Pro"/>
              </a:rPr>
              <a:t> Carries an iPhone X</a:t>
            </a:r>
            <a:endParaRPr lang="en-US" dirty="0"/>
          </a:p>
          <a:p>
            <a:pPr marL="177800" indent="-177800">
              <a:lnSpc>
                <a:spcPts val="1900"/>
              </a:lnSpc>
              <a:spcAft>
                <a:spcPts val="600"/>
              </a:spcAft>
              <a:buFont typeface="Source Sans Pro"/>
              <a:buChar char="•"/>
            </a:pPr>
            <a:r>
              <a:rPr lang="en-US" sz="1500" dirty="0">
                <a:solidFill>
                  <a:srgbClr val="465050"/>
                </a:solidFill>
                <a:latin typeface="Source Sans Pro"/>
                <a:cs typeface="Source Sans Pro"/>
              </a:rPr>
              <a:t>Prefers to consume media on the go</a:t>
            </a:r>
            <a:endParaRPr lang="en-US" dirty="0"/>
          </a:p>
          <a:p>
            <a:pPr marL="177800" indent="-177800">
              <a:lnSpc>
                <a:spcPts val="1900"/>
              </a:lnSpc>
              <a:spcAft>
                <a:spcPts val="600"/>
              </a:spcAft>
              <a:buFont typeface="Source Sans Pro"/>
              <a:buChar char="•"/>
            </a:pPr>
            <a:r>
              <a:rPr lang="en-US" sz="1500" dirty="0">
                <a:solidFill>
                  <a:srgbClr val="465050"/>
                </a:solidFill>
                <a:latin typeface="Source Sans Pro"/>
                <a:cs typeface="Source Sans Pro"/>
              </a:rPr>
              <a:t>Would like to see menu online</a:t>
            </a:r>
            <a:endParaRPr lang="en-US" dirty="0"/>
          </a:p>
          <a:p>
            <a:pPr marL="177800" indent="-177800">
              <a:lnSpc>
                <a:spcPts val="1900"/>
              </a:lnSpc>
              <a:spcAft>
                <a:spcPts val="600"/>
              </a:spcAft>
              <a:buFont typeface="Source Sans Pro"/>
              <a:buChar char="•"/>
            </a:pPr>
            <a:r>
              <a:rPr lang="en-US" sz="1500" dirty="0">
                <a:solidFill>
                  <a:srgbClr val="465050"/>
                </a:solidFill>
                <a:latin typeface="Source Sans Pro"/>
                <a:cs typeface="Source Sans Pro"/>
              </a:rPr>
              <a:t>Finds it convenient to pay using mobile wallet</a:t>
            </a:r>
            <a:endParaRPr lang="en-US" dirty="0"/>
          </a:p>
        </p:txBody>
      </p:sp>
      <p:sp>
        <p:nvSpPr>
          <p:cNvPr id="50" name="Textbox 50"/>
          <p:cNvSpPr txBox="1"/>
          <p:nvPr/>
        </p:nvSpPr>
        <p:spPr>
          <a:xfrm>
            <a:off x="9360000" y="3099600"/>
            <a:ext cx="36468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What are her technology habits?</a:t>
            </a:r>
            <a:endParaRPr lang="en-US"/>
          </a:p>
        </p:txBody>
      </p:sp>
      <p:sp>
        <p:nvSpPr>
          <p:cNvPr id="51" name="Rectangle 51"/>
          <p:cNvSpPr/>
          <p:nvPr/>
        </p:nvSpPr>
        <p:spPr>
          <a:xfrm>
            <a:off x="9360000" y="3027600"/>
            <a:ext cx="3646800" cy="46800"/>
          </a:xfrm>
          <a:prstGeom prst="rect">
            <a:avLst/>
          </a:prstGeom>
          <a:solidFill>
            <a:srgbClr val="3C4646"/>
          </a:solidFill>
          <a:effectLst>
            <a:outerShdw blurRad="228600" algn="tl" rotWithShape="0">
              <a:srgbClr val="000000">
                <a:alpha val="20000"/>
              </a:srgbClr>
            </a:outerShdw>
          </a:effectLst>
        </p:spPr>
      </p:sp>
      <p:sp>
        <p:nvSpPr>
          <p:cNvPr id="52" name="Rectangle 52"/>
          <p:cNvSpPr/>
          <p:nvPr/>
        </p:nvSpPr>
        <p:spPr>
          <a:xfrm>
            <a:off x="9360000" y="4818672"/>
            <a:ext cx="3646800" cy="696528"/>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53" name="Textbox 53"/>
          <p:cNvSpPr txBox="1"/>
          <p:nvPr/>
        </p:nvSpPr>
        <p:spPr>
          <a:xfrm>
            <a:off x="9360000" y="5875200"/>
            <a:ext cx="3646800" cy="24876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dirty="0">
                <a:solidFill>
                  <a:srgbClr val="465050"/>
                </a:solidFill>
                <a:latin typeface="Source Sans Pro"/>
              </a:rPr>
              <a:t>Expects</a:t>
            </a:r>
            <a:r>
              <a:rPr lang="en-US" dirty="0"/>
              <a:t> </a:t>
            </a:r>
            <a:r>
              <a:rPr lang="en-US" sz="1500" dirty="0">
                <a:solidFill>
                  <a:srgbClr val="465050"/>
                </a:solidFill>
                <a:latin typeface="Source Sans Pro"/>
              </a:rPr>
              <a:t>instant gratification during consumption of service. Would like to get his order placed and served quickly and expects a satisfying meal with consistent taste every time he comes. Would like to see new options to choose from in the menu every once in a while</a:t>
            </a:r>
          </a:p>
        </p:txBody>
      </p:sp>
      <p:sp>
        <p:nvSpPr>
          <p:cNvPr id="54" name="Textbox 54"/>
          <p:cNvSpPr txBox="1"/>
          <p:nvPr/>
        </p:nvSpPr>
        <p:spPr>
          <a:xfrm>
            <a:off x="9360000" y="5947200"/>
            <a:ext cx="36468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What is her overall goal when trying to use our service? </a:t>
            </a:r>
            <a:endParaRPr lang="en-US"/>
          </a:p>
        </p:txBody>
      </p:sp>
      <p:sp>
        <p:nvSpPr>
          <p:cNvPr id="55" name="Rectangle 55"/>
          <p:cNvSpPr/>
          <p:nvPr/>
        </p:nvSpPr>
        <p:spPr>
          <a:xfrm>
            <a:off x="9360000" y="5875200"/>
            <a:ext cx="3646800" cy="46800"/>
          </a:xfrm>
          <a:prstGeom prst="rect">
            <a:avLst/>
          </a:prstGeom>
          <a:solidFill>
            <a:srgbClr val="3C4646"/>
          </a:solidFill>
          <a:effectLst>
            <a:outerShdw blurRad="228600" algn="tl" rotWithShape="0">
              <a:srgbClr val="000000">
                <a:alpha val="20000"/>
              </a:srgbClr>
            </a:outerShdw>
          </a:effectLst>
        </p:spPr>
      </p:sp>
      <p:sp>
        <p:nvSpPr>
          <p:cNvPr id="56" name="Rectangle 56"/>
          <p:cNvSpPr/>
          <p:nvPr/>
        </p:nvSpPr>
        <p:spPr>
          <a:xfrm>
            <a:off x="9360000" y="7666272"/>
            <a:ext cx="3646800" cy="696528"/>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pic>
        <p:nvPicPr>
          <p:cNvPr id="60" name="Picture 59">
            <a:extLst>
              <a:ext uri="{FF2B5EF4-FFF2-40B4-BE49-F238E27FC236}">
                <a16:creationId xmlns:a16="http://schemas.microsoft.com/office/drawing/2014/main" id="{E77EEC4D-9390-4EE3-9CE8-B58AD9D620DB}"/>
              </a:ext>
            </a:extLst>
          </p:cNvPr>
          <p:cNvPicPr>
            <a:picLocks noChangeAspect="1"/>
          </p:cNvPicPr>
          <p:nvPr/>
        </p:nvPicPr>
        <p:blipFill>
          <a:blip r:embed="rId7"/>
          <a:stretch>
            <a:fillRect/>
          </a:stretch>
        </p:blipFill>
        <p:spPr>
          <a:xfrm>
            <a:off x="216001" y="164687"/>
            <a:ext cx="237600" cy="2302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p:cNvSpPr/>
          <p:nvPr/>
        </p:nvSpPr>
        <p:spPr>
          <a:xfrm>
            <a:off x="216000" y="162000"/>
            <a:ext cx="237600" cy="237600"/>
          </a:xfrm>
          <a:prstGeom prst="rect">
            <a:avLst/>
          </a:prstGeom>
          <a:gradFill>
            <a:gsLst>
              <a:gs pos="0">
                <a:srgbClr val="BEDC96"/>
              </a:gs>
              <a:gs pos="100000">
                <a:srgbClr val="78B478"/>
              </a:gs>
            </a:gsLst>
          </a:gradFill>
        </p:spPr>
      </p:sp>
      <p:pic>
        <p:nvPicPr>
          <p:cNvPr id="2" name="Picture 2" descr="test_photo.jpg"/>
          <p:cNvPicPr>
            <a:picLocks noChangeAspect="1"/>
          </p:cNvPicPr>
          <p:nvPr/>
        </p:nvPicPr>
        <p:blipFill rotWithShape="1">
          <a:blip r:embed="rId2"/>
          <a:srcRect/>
          <a:stretch/>
        </p:blipFill>
        <p:spPr>
          <a:xfrm>
            <a:off x="216000" y="162000"/>
            <a:ext cx="237600" cy="237600"/>
          </a:xfrm>
          <a:prstGeom prst="rect">
            <a:avLst/>
          </a:prstGeom>
        </p:spPr>
      </p:pic>
      <p:sp>
        <p:nvSpPr>
          <p:cNvPr id="3" name="Textbox 3"/>
          <p:cNvSpPr txBox="1"/>
          <p:nvPr/>
        </p:nvSpPr>
        <p:spPr>
          <a:xfrm>
            <a:off x="633600" y="162000"/>
            <a:ext cx="2880000" cy="288000"/>
          </a:xfrm>
          <a:prstGeom prst="rect">
            <a:avLst/>
          </a:prstGeom>
        </p:spPr>
        <p:txBody>
          <a:bodyPr vertOverflow="clip" wrap="square" lIns="144000" tIns="0" rIns="144000" bIns="18000" rtlCol="0">
            <a:noAutofit/>
          </a:bodyPr>
          <a:lstStyle/>
          <a:p>
            <a:r>
              <a:rPr lang="en-US" sz="1500" b="1" dirty="0">
                <a:solidFill>
                  <a:srgbClr val="465050"/>
                </a:solidFill>
                <a:latin typeface="Source Sans Pro"/>
                <a:cs typeface="Source Sans Pro"/>
              </a:rPr>
              <a:t>Ayush</a:t>
            </a:r>
            <a:endParaRPr lang="en-US" dirty="0"/>
          </a:p>
        </p:txBody>
      </p:sp>
      <p:sp>
        <p:nvSpPr>
          <p:cNvPr id="4" name="Textbox 4"/>
          <p:cNvSpPr txBox="1"/>
          <p:nvPr/>
        </p:nvSpPr>
        <p:spPr>
          <a:xfrm>
            <a:off x="4121999" y="162000"/>
            <a:ext cx="1080000" cy="720000"/>
          </a:xfrm>
          <a:prstGeom prst="rect">
            <a:avLst/>
          </a:prstGeom>
        </p:spPr>
        <p:txBody>
          <a:bodyPr vertOverflow="clip" wrap="square" lIns="144000" tIns="18000" rIns="144000" bIns="18000" rtlCol="0">
            <a:noAutofit/>
          </a:bodyPr>
          <a:lstStyle/>
          <a:p>
            <a:pPr algn="ctr"/>
            <a:endParaRPr lang="en-US" dirty="0"/>
          </a:p>
        </p:txBody>
      </p:sp>
      <p:sp>
        <p:nvSpPr>
          <p:cNvPr id="5" name="Textbox 5"/>
          <p:cNvSpPr txBox="1"/>
          <p:nvPr/>
        </p:nvSpPr>
        <p:spPr>
          <a:xfrm>
            <a:off x="4121999"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Burger King</a:t>
            </a:r>
            <a:endParaRPr lang="en-US" dirty="0"/>
          </a:p>
        </p:txBody>
      </p:sp>
      <p:sp>
        <p:nvSpPr>
          <p:cNvPr id="9" name="Textbox 9"/>
          <p:cNvSpPr txBox="1"/>
          <p:nvPr/>
        </p:nvSpPr>
        <p:spPr>
          <a:xfrm>
            <a:off x="6516000" y="270000"/>
            <a:ext cx="1080000" cy="720000"/>
          </a:xfrm>
          <a:prstGeom prst="rect">
            <a:avLst/>
          </a:prstGeom>
        </p:spPr>
        <p:txBody>
          <a:bodyPr vertOverflow="clip" wrap="square" lIns="144000" tIns="18000" rIns="144000" bIns="18000" rtlCol="0">
            <a:noAutofit/>
          </a:bodyPr>
          <a:lstStyle/>
          <a:p>
            <a:pPr algn="ctr"/>
            <a:r>
              <a:rPr lang="en-US" sz="800" b="1" dirty="0">
                <a:solidFill>
                  <a:srgbClr val="777E80"/>
                </a:solidFill>
                <a:latin typeface="Source Sans Pro"/>
                <a:cs typeface="Source Sans Pro"/>
              </a:rPr>
              <a:t>Ayush’s Burger King Journey</a:t>
            </a:r>
            <a:endParaRPr lang="en-US" dirty="0"/>
          </a:p>
        </p:txBody>
      </p:sp>
      <p:sp>
        <p:nvSpPr>
          <p:cNvPr id="10" name="Textbox 10"/>
          <p:cNvSpPr txBox="1">
            <a:spLocks noGrp="1"/>
          </p:cNvSpPr>
          <p:nvPr>
            <p:ph type="sldNum" sz="quarter" idx="12"/>
          </p:nvPr>
        </p:nvSpPr>
        <p:spPr>
          <a:prstGeom prst="rect">
            <a:avLst/>
          </a:prstGeom>
        </p:spPr>
        <p:txBody>
          <a:bodyPr vertOverflow="clip" wrap="square" lIns="144000" tIns="18000" rIns="144000" bIns="18000" rtlCol="0">
            <a:noAutofit/>
          </a:bodyPr>
          <a:lstStyle/>
          <a:p>
            <a:fld id="{07B125B6-D601-4491-81C9-1ECD596C71A3}" type="slidenum">
              <a:rPr lang="en-US" smtClean="0"/>
              <a:t>9</a:t>
            </a:fld>
            <a:endParaRPr lang="en-US"/>
          </a:p>
        </p:txBody>
      </p:sp>
      <p:sp>
        <p:nvSpPr>
          <p:cNvPr id="11" name="Textbox 11"/>
          <p:cNvSpPr txBox="1"/>
          <p:nvPr/>
        </p:nvSpPr>
        <p:spPr>
          <a:xfrm>
            <a:off x="216000" y="558000"/>
            <a:ext cx="2844000" cy="1098000"/>
          </a:xfrm>
          <a:prstGeom prst="rect">
            <a:avLst/>
          </a:prstGeom>
          <a:solidFill>
            <a:srgbClr val="50505A"/>
          </a:solidFill>
          <a:effectLst>
            <a:outerShdw blurRad="228600" algn="tl" rotWithShape="0">
              <a:srgbClr val="000000">
                <a:alpha val="20000"/>
              </a:srgbClr>
            </a:outerShdw>
          </a:effectLst>
        </p:spPr>
        <p:txBody>
          <a:bodyPr vertOverflow="clip" wrap="square" lIns="144000" tIns="72000" rIns="144000" bIns="18000" rtlCol="0">
            <a:noAutofit/>
          </a:bodyPr>
          <a:lstStyle/>
          <a:p>
            <a:pPr>
              <a:lnSpc>
                <a:spcPts val="2450"/>
              </a:lnSpc>
            </a:pPr>
            <a:r>
              <a:rPr lang="en-US" sz="2100" b="1" dirty="0">
                <a:solidFill>
                  <a:srgbClr val="FFFFFF"/>
                </a:solidFill>
                <a:latin typeface="Source Sans Pro"/>
                <a:cs typeface="Source Sans Pro"/>
              </a:rPr>
              <a:t>Ayush gets up from his desk in office during lunch time</a:t>
            </a:r>
            <a:endParaRPr lang="en-US" dirty="0"/>
          </a:p>
        </p:txBody>
      </p:sp>
      <p:sp>
        <p:nvSpPr>
          <p:cNvPr id="12" name="Rectangle 12"/>
          <p:cNvSpPr/>
          <p:nvPr/>
        </p:nvSpPr>
        <p:spPr>
          <a:xfrm>
            <a:off x="216000" y="558000"/>
            <a:ext cx="2844000" cy="46800"/>
          </a:xfrm>
          <a:prstGeom prst="rect">
            <a:avLst/>
          </a:prstGeom>
          <a:solidFill>
            <a:srgbClr val="3C4646"/>
          </a:solidFill>
          <a:effectLst>
            <a:outerShdw blurRad="228600" algn="tl" rotWithShape="0">
              <a:srgbClr val="000000">
                <a:alpha val="20000"/>
              </a:srgbClr>
            </a:outerShdw>
          </a:effectLst>
        </p:spPr>
      </p:sp>
      <p:pic>
        <p:nvPicPr>
          <p:cNvPr id="13" name="Picture 13"/>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6000" y="2144030"/>
            <a:ext cx="2844000" cy="2395569"/>
          </a:xfrm>
          <a:prstGeom prst="rect">
            <a:avLst/>
          </a:prstGeom>
        </p:spPr>
      </p:pic>
      <p:sp>
        <p:nvSpPr>
          <p:cNvPr id="14" name="Rectangle 14"/>
          <p:cNvSpPr/>
          <p:nvPr/>
        </p:nvSpPr>
        <p:spPr>
          <a:xfrm>
            <a:off x="216000" y="1745999"/>
            <a:ext cx="2844000" cy="46800"/>
          </a:xfrm>
          <a:prstGeom prst="rect">
            <a:avLst/>
          </a:prstGeom>
          <a:solidFill>
            <a:srgbClr val="3C4646"/>
          </a:solidFill>
          <a:effectLst>
            <a:outerShdw blurRad="228600" algn="tl" rotWithShape="0">
              <a:srgbClr val="000000">
                <a:alpha val="20000"/>
              </a:srgbClr>
            </a:outerShdw>
          </a:effectLst>
        </p:spPr>
      </p:sp>
      <p:sp>
        <p:nvSpPr>
          <p:cNvPr id="15" name="Textbox 15"/>
          <p:cNvSpPr txBox="1"/>
          <p:nvPr/>
        </p:nvSpPr>
        <p:spPr>
          <a:xfrm>
            <a:off x="31464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a:lnSpc>
                <a:spcPts val="1900"/>
              </a:lnSpc>
              <a:spcAft>
                <a:spcPts val="600"/>
              </a:spcAft>
            </a:pPr>
            <a:r>
              <a:rPr lang="en-US" sz="1500" dirty="0">
                <a:solidFill>
                  <a:srgbClr val="FFFFFF"/>
                </a:solidFill>
                <a:latin typeface="Source Sans Pro"/>
                <a:cs typeface="Source Sans Pro"/>
              </a:rPr>
              <a:t>Ayush gets up from his office desk during lunch time. He has a meeting to attend in the next half an hour and needs to grab quick lunch. He decides to head to Burger King in food court downstairs</a:t>
            </a:r>
            <a:endParaRPr lang="en-US" sz="1600" dirty="0"/>
          </a:p>
        </p:txBody>
      </p:sp>
      <p:sp>
        <p:nvSpPr>
          <p:cNvPr id="16" name="Textbox 16"/>
          <p:cNvSpPr txBox="1"/>
          <p:nvPr/>
        </p:nvSpPr>
        <p:spPr>
          <a:xfrm>
            <a:off x="31464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Ayush’s detailed description</a:t>
            </a:r>
            <a:endParaRPr lang="en-US" sz="800" dirty="0"/>
          </a:p>
        </p:txBody>
      </p:sp>
      <p:sp>
        <p:nvSpPr>
          <p:cNvPr id="17" name="Rectangle 17"/>
          <p:cNvSpPr/>
          <p:nvPr/>
        </p:nvSpPr>
        <p:spPr>
          <a:xfrm>
            <a:off x="3146400" y="2152800"/>
            <a:ext cx="2844000" cy="46800"/>
          </a:xfrm>
          <a:prstGeom prst="rect">
            <a:avLst/>
          </a:prstGeom>
          <a:solidFill>
            <a:srgbClr val="3C4646"/>
          </a:solidFill>
          <a:effectLst>
            <a:outerShdw blurRad="228600" algn="tl" rotWithShape="0">
              <a:srgbClr val="000000">
                <a:alpha val="20000"/>
              </a:srgbClr>
            </a:outerShdw>
          </a:effectLst>
        </p:spPr>
      </p:sp>
      <p:sp>
        <p:nvSpPr>
          <p:cNvPr id="18" name="Rectangle 18"/>
          <p:cNvSpPr/>
          <p:nvPr/>
        </p:nvSpPr>
        <p:spPr>
          <a:xfrm>
            <a:off x="31464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Textbox 19"/>
          <p:cNvSpPr txBox="1"/>
          <p:nvPr/>
        </p:nvSpPr>
        <p:spPr>
          <a:xfrm>
            <a:off x="6066000" y="2152800"/>
            <a:ext cx="2844000" cy="2433600"/>
          </a:xfrm>
          <a:prstGeom prst="rect">
            <a:avLst/>
          </a:prstGeom>
          <a:solidFill>
            <a:srgbClr val="50505A"/>
          </a:solidFill>
          <a:effectLst>
            <a:outerShdw blurRad="228600" algn="tl" rotWithShape="0">
              <a:srgbClr val="000000">
                <a:alpha val="20000"/>
              </a:srgbClr>
            </a:outerShdw>
          </a:effectLst>
        </p:spPr>
        <p:txBody>
          <a:bodyPr vertOverflow="clip" wrap="square" lIns="144000" tIns="306000" rIns="144000" bIns="18000" rtlCol="0">
            <a:noAutofit/>
          </a:bodyPr>
          <a:lstStyle/>
          <a:p>
            <a:pPr marL="285750" indent="-285750">
              <a:lnSpc>
                <a:spcPts val="1900"/>
              </a:lnSpc>
              <a:spcAft>
                <a:spcPts val="600"/>
              </a:spcAft>
              <a:buFont typeface="Arial" panose="020B0604020202020204" pitchFamily="34" charset="0"/>
              <a:buChar char="•"/>
            </a:pPr>
            <a:r>
              <a:rPr lang="en-US" sz="1400" dirty="0">
                <a:solidFill>
                  <a:schemeClr val="bg1"/>
                </a:solidFill>
              </a:rPr>
              <a:t>Mobile App</a:t>
            </a:r>
          </a:p>
          <a:p>
            <a:pPr marL="285750" indent="-285750">
              <a:lnSpc>
                <a:spcPts val="1900"/>
              </a:lnSpc>
              <a:spcAft>
                <a:spcPts val="600"/>
              </a:spcAft>
              <a:buFont typeface="Arial" panose="020B0604020202020204" pitchFamily="34" charset="0"/>
              <a:buChar char="•"/>
            </a:pPr>
            <a:r>
              <a:rPr lang="en-US" sz="1400" dirty="0">
                <a:solidFill>
                  <a:schemeClr val="bg1"/>
                </a:solidFill>
              </a:rPr>
              <a:t>Webpage</a:t>
            </a:r>
          </a:p>
        </p:txBody>
      </p:sp>
      <p:sp>
        <p:nvSpPr>
          <p:cNvPr id="20" name="Textbox 20"/>
          <p:cNvSpPr txBox="1"/>
          <p:nvPr/>
        </p:nvSpPr>
        <p:spPr>
          <a:xfrm>
            <a:off x="6066000" y="2224800"/>
            <a:ext cx="28440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Backstage Lane</a:t>
            </a:r>
            <a:endParaRPr lang="en-US" dirty="0"/>
          </a:p>
        </p:txBody>
      </p:sp>
      <p:sp>
        <p:nvSpPr>
          <p:cNvPr id="21" name="Rectangle 21"/>
          <p:cNvSpPr/>
          <p:nvPr/>
        </p:nvSpPr>
        <p:spPr>
          <a:xfrm>
            <a:off x="6066000" y="2152800"/>
            <a:ext cx="2844000" cy="46800"/>
          </a:xfrm>
          <a:prstGeom prst="rect">
            <a:avLst/>
          </a:prstGeom>
          <a:solidFill>
            <a:srgbClr val="3C4646"/>
          </a:solidFill>
          <a:effectLst>
            <a:outerShdw blurRad="228600" algn="tl" rotWithShape="0">
              <a:srgbClr val="000000">
                <a:alpha val="20000"/>
              </a:srgbClr>
            </a:outerShdw>
          </a:effectLst>
        </p:spPr>
      </p:sp>
      <p:sp>
        <p:nvSpPr>
          <p:cNvPr id="22" name="Rectangle 22"/>
          <p:cNvSpPr/>
          <p:nvPr/>
        </p:nvSpPr>
        <p:spPr>
          <a:xfrm>
            <a:off x="6066000" y="3904992"/>
            <a:ext cx="2844000" cy="681407"/>
          </a:xfrm>
          <a:prstGeom prst="rect">
            <a:avLst/>
          </a:prstGeom>
          <a:gradFill flip="none" rotWithShape="1">
            <a:gsLst>
              <a:gs pos="20000">
                <a:srgbClr val="50505A"/>
              </a:gs>
              <a:gs pos="100000">
                <a:srgbClr val="50505A">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Textbox 23"/>
          <p:cNvSpPr txBox="1"/>
          <p:nvPr/>
        </p:nvSpPr>
        <p:spPr>
          <a:xfrm>
            <a:off x="31464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4" name="Textbox 24"/>
          <p:cNvSpPr txBox="1"/>
          <p:nvPr/>
        </p:nvSpPr>
        <p:spPr>
          <a:xfrm>
            <a:off x="31464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Emotional journeys</a:t>
            </a:r>
            <a:endParaRPr lang="en-US"/>
          </a:p>
        </p:txBody>
      </p:sp>
      <p:sp>
        <p:nvSpPr>
          <p:cNvPr id="25" name="Rectangle 25"/>
          <p:cNvSpPr/>
          <p:nvPr/>
        </p:nvSpPr>
        <p:spPr>
          <a:xfrm>
            <a:off x="31464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1" name="Chart 50"/>
          <p:cNvGraphicFramePr/>
          <p:nvPr>
            <p:extLst>
              <p:ext uri="{D42A27DB-BD31-4B8C-83A1-F6EECF244321}">
                <p14:modId xmlns:p14="http://schemas.microsoft.com/office/powerpoint/2010/main" val="257861664"/>
              </p:ext>
            </p:extLst>
          </p:nvPr>
        </p:nvGraphicFramePr>
        <p:xfrm>
          <a:off x="3146400" y="737999"/>
          <a:ext cx="1371600" cy="132120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6"/>
          <p:cNvSpPr txBox="1"/>
          <p:nvPr/>
        </p:nvSpPr>
        <p:spPr>
          <a:xfrm>
            <a:off x="4615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27" name="Textbox 27"/>
          <p:cNvSpPr txBox="1"/>
          <p:nvPr/>
        </p:nvSpPr>
        <p:spPr>
          <a:xfrm>
            <a:off x="4615200" y="630000"/>
            <a:ext cx="1371600" cy="180000"/>
          </a:xfrm>
          <a:prstGeom prst="rect">
            <a:avLst/>
          </a:prstGeom>
        </p:spPr>
        <p:txBody>
          <a:bodyPr vertOverflow="clip" wrap="square" lIns="144000" tIns="18000" rIns="144000" bIns="18000" rtlCol="0">
            <a:noAutofit/>
          </a:bodyPr>
          <a:lstStyle/>
          <a:p>
            <a:r>
              <a:rPr lang="en-US" sz="800" b="1">
                <a:solidFill>
                  <a:srgbClr val="A6A6A6"/>
                </a:solidFill>
                <a:latin typeface="Source Sans Pro"/>
                <a:cs typeface="Source Sans Pro"/>
              </a:rPr>
              <a:t>Dramatic arc</a:t>
            </a:r>
            <a:endParaRPr lang="en-US"/>
          </a:p>
        </p:txBody>
      </p:sp>
      <p:sp>
        <p:nvSpPr>
          <p:cNvPr id="28" name="Rectangle 28"/>
          <p:cNvSpPr/>
          <p:nvPr/>
        </p:nvSpPr>
        <p:spPr>
          <a:xfrm>
            <a:off x="4615200" y="558000"/>
            <a:ext cx="1371600" cy="46800"/>
          </a:xfrm>
          <a:prstGeom prst="rect">
            <a:avLst/>
          </a:prstGeom>
          <a:solidFill>
            <a:srgbClr val="3C4646"/>
          </a:solidFill>
          <a:effectLst>
            <a:outerShdw blurRad="228600" algn="tl" rotWithShape="0">
              <a:srgbClr val="000000">
                <a:alpha val="20000"/>
              </a:srgbClr>
            </a:outerShdw>
          </a:effectLst>
        </p:spPr>
      </p:sp>
      <p:graphicFrame>
        <p:nvGraphicFramePr>
          <p:cNvPr id="52" name="Chart 51"/>
          <p:cNvGraphicFramePr/>
          <p:nvPr>
            <p:extLst>
              <p:ext uri="{D42A27DB-BD31-4B8C-83A1-F6EECF244321}">
                <p14:modId xmlns:p14="http://schemas.microsoft.com/office/powerpoint/2010/main" val="1285680924"/>
              </p:ext>
            </p:extLst>
          </p:nvPr>
        </p:nvGraphicFramePr>
        <p:xfrm>
          <a:off x="4615200" y="737999"/>
          <a:ext cx="1371600" cy="132120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29"/>
          <p:cNvSpPr txBox="1"/>
          <p:nvPr/>
        </p:nvSpPr>
        <p:spPr>
          <a:xfrm>
            <a:off x="60660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0" name="Textbox 30"/>
          <p:cNvSpPr txBox="1"/>
          <p:nvPr/>
        </p:nvSpPr>
        <p:spPr>
          <a:xfrm>
            <a:off x="60660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Channel Overview</a:t>
            </a:r>
            <a:endParaRPr lang="en-US" dirty="0"/>
          </a:p>
        </p:txBody>
      </p:sp>
      <p:sp>
        <p:nvSpPr>
          <p:cNvPr id="31" name="Rectangle 31"/>
          <p:cNvSpPr/>
          <p:nvPr/>
        </p:nvSpPr>
        <p:spPr>
          <a:xfrm>
            <a:off x="6066000" y="558000"/>
            <a:ext cx="1371600" cy="46800"/>
          </a:xfrm>
          <a:prstGeom prst="rect">
            <a:avLst/>
          </a:prstGeom>
          <a:solidFill>
            <a:srgbClr val="3C4646"/>
          </a:solidFill>
          <a:effectLst>
            <a:outerShdw blurRad="228600" algn="tl" rotWithShape="0">
              <a:srgbClr val="000000">
                <a:alpha val="20000"/>
              </a:srgbClr>
            </a:outerShdw>
          </a:effectLst>
        </p:spPr>
      </p:sp>
      <p:sp>
        <p:nvSpPr>
          <p:cNvPr id="32" name="Rectangle 32"/>
          <p:cNvSpPr/>
          <p:nvPr/>
        </p:nvSpPr>
        <p:spPr>
          <a:xfrm>
            <a:off x="6066000" y="1638863"/>
            <a:ext cx="1371600" cy="420336"/>
          </a:xfrm>
          <a:prstGeom prst="rect">
            <a:avLst/>
          </a:prstGeom>
          <a:gradFill flip="none" rotWithShape="1">
            <a:gsLst>
              <a:gs pos="20000">
                <a:srgbClr val="FFFFFF"/>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Textbox 33"/>
          <p:cNvSpPr txBox="1"/>
          <p:nvPr/>
        </p:nvSpPr>
        <p:spPr>
          <a:xfrm>
            <a:off x="7531200" y="558000"/>
            <a:ext cx="1371600" cy="1501200"/>
          </a:xfrm>
          <a:prstGeom prst="rect">
            <a:avLst/>
          </a:prstGeom>
          <a:solidFill>
            <a:srgbClr val="FFFFFF"/>
          </a:solidFill>
          <a:effectLst>
            <a:outerShdw blurRad="228600" algn="tl" rotWithShape="0">
              <a:srgbClr val="000000">
                <a:alpha val="20000"/>
              </a:srgbClr>
            </a:outerShdw>
          </a:effectLst>
        </p:spPr>
        <p:txBody>
          <a:bodyPr vertOverflow="clip" wrap="square" lIns="144000" tIns="306000" rIns="144000" bIns="18000" rtlCol="0">
            <a:noAutofit/>
          </a:bodyPr>
          <a:lstStyle/>
          <a:p>
            <a:endParaRPr/>
          </a:p>
        </p:txBody>
      </p:sp>
      <p:sp>
        <p:nvSpPr>
          <p:cNvPr id="34" name="Textbox 34"/>
          <p:cNvSpPr txBox="1"/>
          <p:nvPr/>
        </p:nvSpPr>
        <p:spPr>
          <a:xfrm>
            <a:off x="7531200" y="630000"/>
            <a:ext cx="1371600" cy="180000"/>
          </a:xfrm>
          <a:prstGeom prst="rect">
            <a:avLst/>
          </a:prstGeom>
        </p:spPr>
        <p:txBody>
          <a:bodyPr vertOverflow="clip" wrap="square" lIns="144000" tIns="18000" rIns="144000" bIns="18000" rtlCol="0">
            <a:noAutofit/>
          </a:bodyPr>
          <a:lstStyle/>
          <a:p>
            <a:r>
              <a:rPr lang="en-US" sz="800" b="1" dirty="0">
                <a:solidFill>
                  <a:srgbClr val="A6A6A6"/>
                </a:solidFill>
                <a:latin typeface="Source Sans Pro"/>
                <a:cs typeface="Source Sans Pro"/>
              </a:rPr>
              <a:t>Line of Visibility</a:t>
            </a:r>
            <a:endParaRPr lang="en-US" dirty="0"/>
          </a:p>
        </p:txBody>
      </p:sp>
      <p:sp>
        <p:nvSpPr>
          <p:cNvPr id="35" name="Rectangle 35"/>
          <p:cNvSpPr/>
          <p:nvPr/>
        </p:nvSpPr>
        <p:spPr>
          <a:xfrm>
            <a:off x="7531200" y="558000"/>
            <a:ext cx="1371600" cy="46800"/>
          </a:xfrm>
          <a:prstGeom prst="rect">
            <a:avLst/>
          </a:prstGeom>
          <a:solidFill>
            <a:srgbClr val="3C4646"/>
          </a:solidFill>
          <a:effectLst>
            <a:outerShdw blurRad="228600" algn="tl" rotWithShape="0">
              <a:srgbClr val="000000">
                <a:alpha val="20000"/>
              </a:srgbClr>
            </a:outerShdw>
          </a:effectLst>
        </p:spPr>
      </p:sp>
      <p:sp>
        <p:nvSpPr>
          <p:cNvPr id="36" name="Textbox 36"/>
          <p:cNvSpPr txBox="1"/>
          <p:nvPr/>
        </p:nvSpPr>
        <p:spPr>
          <a:xfrm>
            <a:off x="216000" y="4676399"/>
            <a:ext cx="174311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Office to elevator</a:t>
            </a:r>
            <a:endParaRPr lang="en-US" dirty="0"/>
          </a:p>
        </p:txBody>
      </p:sp>
      <p:sp>
        <p:nvSpPr>
          <p:cNvPr id="37" name="Textbox 37"/>
          <p:cNvSpPr txBox="1"/>
          <p:nvPr/>
        </p:nvSpPr>
        <p:spPr>
          <a:xfrm>
            <a:off x="1962719" y="4676399"/>
            <a:ext cx="261647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Waits till he reaches counter</a:t>
            </a:r>
            <a:endParaRPr lang="en-US" sz="800" dirty="0"/>
          </a:p>
        </p:txBody>
      </p:sp>
      <p:sp>
        <p:nvSpPr>
          <p:cNvPr id="38" name="Textbox 38"/>
          <p:cNvSpPr txBox="1"/>
          <p:nvPr/>
        </p:nvSpPr>
        <p:spPr>
          <a:xfrm>
            <a:off x="4582799" y="4676399"/>
            <a:ext cx="3489839"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Order food, collect and eat</a:t>
            </a:r>
            <a:endParaRPr lang="en-US" sz="800" dirty="0"/>
          </a:p>
        </p:txBody>
      </p:sp>
      <p:sp>
        <p:nvSpPr>
          <p:cNvPr id="39" name="Textbox 39"/>
          <p:cNvSpPr txBox="1"/>
          <p:nvPr/>
        </p:nvSpPr>
        <p:spPr>
          <a:xfrm>
            <a:off x="8076240" y="4676399"/>
            <a:ext cx="869760" cy="144000"/>
          </a:xfrm>
          <a:prstGeom prst="chevron">
            <a:avLst/>
          </a:prstGeom>
          <a:solidFill>
            <a:srgbClr val="465050"/>
          </a:solidFill>
          <a:ln w="6480">
            <a:solidFill>
              <a:srgbClr val="000000"/>
            </a:solidFill>
            <a:round/>
          </a:ln>
          <a:effectLst>
            <a:outerShdw blurRad="228600" algn="tl" rotWithShape="0">
              <a:srgbClr val="000000">
                <a:alpha val="20000"/>
              </a:srgbClr>
            </a:outerShdw>
          </a:effectLst>
        </p:spPr>
        <p:txBody>
          <a:bodyPr vertOverflow="clip" wrap="none" lIns="144000" tIns="18000" rIns="144000" bIns="18000" rtlCol="0">
            <a:noAutofit/>
          </a:bodyPr>
          <a:lstStyle/>
          <a:p>
            <a:r>
              <a:rPr lang="en-US" sz="600" dirty="0">
                <a:solidFill>
                  <a:srgbClr val="FFFFFF"/>
                </a:solidFill>
                <a:latin typeface="Source Sans Pro"/>
                <a:cs typeface="Source Sans Pro"/>
              </a:rPr>
              <a:t>Back to office</a:t>
            </a:r>
            <a:endParaRPr lang="en-US" sz="800" dirty="0"/>
          </a:p>
        </p:txBody>
      </p:sp>
      <p:sp>
        <p:nvSpPr>
          <p:cNvPr id="40" name="Textbox 40"/>
          <p:cNvSpPr txBox="1"/>
          <p:nvPr/>
        </p:nvSpPr>
        <p:spPr>
          <a:xfrm>
            <a:off x="216000" y="4856399"/>
            <a:ext cx="835200" cy="144000"/>
          </a:xfrm>
          <a:prstGeom prst="rect">
            <a:avLst/>
          </a:prstGeom>
          <a:solidFill>
            <a:srgbClr val="777E80"/>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1" name="Textbox 41"/>
          <p:cNvSpPr txBox="1"/>
          <p:nvPr/>
        </p:nvSpPr>
        <p:spPr>
          <a:xfrm>
            <a:off x="1087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2" name="Textbox 42"/>
          <p:cNvSpPr txBox="1"/>
          <p:nvPr/>
        </p:nvSpPr>
        <p:spPr>
          <a:xfrm>
            <a:off x="1958399"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3" name="Textbox 43"/>
          <p:cNvSpPr txBox="1"/>
          <p:nvPr/>
        </p:nvSpPr>
        <p:spPr>
          <a:xfrm>
            <a:off x="2829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4" name="Textbox 44"/>
          <p:cNvSpPr txBox="1"/>
          <p:nvPr/>
        </p:nvSpPr>
        <p:spPr>
          <a:xfrm>
            <a:off x="3700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5" name="Textbox 45"/>
          <p:cNvSpPr txBox="1"/>
          <p:nvPr/>
        </p:nvSpPr>
        <p:spPr>
          <a:xfrm>
            <a:off x="45720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6" name="Textbox 46"/>
          <p:cNvSpPr txBox="1"/>
          <p:nvPr/>
        </p:nvSpPr>
        <p:spPr>
          <a:xfrm>
            <a:off x="54432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7" name="Textbox 47"/>
          <p:cNvSpPr txBox="1"/>
          <p:nvPr/>
        </p:nvSpPr>
        <p:spPr>
          <a:xfrm>
            <a:off x="63144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8" name="Textbox 48"/>
          <p:cNvSpPr txBox="1"/>
          <p:nvPr/>
        </p:nvSpPr>
        <p:spPr>
          <a:xfrm>
            <a:off x="71856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sp>
        <p:nvSpPr>
          <p:cNvPr id="49" name="Textbox 49"/>
          <p:cNvSpPr txBox="1"/>
          <p:nvPr/>
        </p:nvSpPr>
        <p:spPr>
          <a:xfrm>
            <a:off x="8056800" y="4856399"/>
            <a:ext cx="835200" cy="144000"/>
          </a:xfrm>
          <a:prstGeom prst="rect">
            <a:avLst/>
          </a:prstGeom>
          <a:solidFill>
            <a:srgbClr val="EAEAEA"/>
          </a:solidFill>
          <a:ln w="6480">
            <a:solidFill>
              <a:srgbClr val="000000"/>
            </a:solidFill>
            <a:round/>
          </a:ln>
          <a:effectLst>
            <a:outerShdw blurRad="228600" algn="tl" rotWithShape="0">
              <a:srgbClr val="000000">
                <a:alpha val="20000"/>
              </a:srgbClr>
            </a:outerShdw>
          </a:effectLst>
        </p:spPr>
        <p:txBody>
          <a:bodyPr vertOverflow="clip" wrap="square" lIns="144000" tIns="18000" rIns="144000" bIns="18000" rtlCol="0">
            <a:noAutofit/>
          </a:bodyPr>
          <a:lstStyle/>
          <a:p>
            <a:endParaRPr/>
          </a:p>
        </p:txBody>
      </p:sp>
      <p:pic>
        <p:nvPicPr>
          <p:cNvPr id="53" name="Picture 52">
            <a:extLst>
              <a:ext uri="{FF2B5EF4-FFF2-40B4-BE49-F238E27FC236}">
                <a16:creationId xmlns:a16="http://schemas.microsoft.com/office/drawing/2014/main" id="{7BD8962B-668F-4C1B-BDC5-54B707E00299}"/>
              </a:ext>
            </a:extLst>
          </p:cNvPr>
          <p:cNvPicPr>
            <a:picLocks noChangeAspect="1"/>
          </p:cNvPicPr>
          <p:nvPr/>
        </p:nvPicPr>
        <p:blipFill>
          <a:blip r:embed="rId7"/>
          <a:stretch>
            <a:fillRect/>
          </a:stretch>
        </p:blipFill>
        <p:spPr>
          <a:xfrm>
            <a:off x="216001" y="164687"/>
            <a:ext cx="237600" cy="230289"/>
          </a:xfrm>
          <a:prstGeom prst="rect">
            <a:avLst/>
          </a:prstGeom>
        </p:spPr>
      </p:pic>
      <p:pic>
        <p:nvPicPr>
          <p:cNvPr id="56" name="Graphic 55" descr="Smart Phone">
            <a:extLst>
              <a:ext uri="{FF2B5EF4-FFF2-40B4-BE49-F238E27FC236}">
                <a16:creationId xmlns:a16="http://schemas.microsoft.com/office/drawing/2014/main" id="{5E18A9DE-A545-49C9-8D6F-E4F1991FDD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8217" y="1279280"/>
            <a:ext cx="647165" cy="647165"/>
          </a:xfrm>
          <a:prstGeom prst="rect">
            <a:avLst/>
          </a:prstGeom>
        </p:spPr>
      </p:pic>
      <p:pic>
        <p:nvPicPr>
          <p:cNvPr id="58" name="Graphic 57" descr="Laptop">
            <a:extLst>
              <a:ext uri="{FF2B5EF4-FFF2-40B4-BE49-F238E27FC236}">
                <a16:creationId xmlns:a16="http://schemas.microsoft.com/office/drawing/2014/main" id="{C21A6760-B729-4634-8625-DEE2E91E8D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28217" y="708178"/>
            <a:ext cx="647165" cy="64716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3</TotalTime>
  <Words>2211</Words>
  <Application>Microsoft Office PowerPoint</Application>
  <PresentationFormat>On-screen Show (16:9)</PresentationFormat>
  <Paragraphs>407</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Rockwell</vt:lpstr>
      <vt:lpstr>Rockwell Condensed</vt:lpstr>
      <vt:lpstr>Rockwell Extra Bold</vt:lpstr>
      <vt:lpstr>Source Sans Pro</vt:lpstr>
      <vt:lpstr>Wingdings</vt:lpstr>
      <vt:lpstr>Wood Type</vt:lpstr>
      <vt:lpstr>BURGER KING –  ANALYSIS OF SERVICE BRAND</vt:lpstr>
      <vt:lpstr>Fast Food Restaurants in India: Overview</vt:lpstr>
      <vt:lpstr>Burger King: Introduction</vt:lpstr>
      <vt:lpstr>Driver of Customer Satisfaction</vt:lpstr>
      <vt:lpstr>Driver of Customer Satisfaction…</vt:lpstr>
      <vt:lpstr>Driver of Customer Satisfaction…</vt:lpstr>
      <vt:lpstr>Interview Highlights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Quality Measurement</vt:lpstr>
      <vt:lpstr>SERVQUAL of Burger King - TANGIBLES</vt:lpstr>
      <vt:lpstr>SERVQUAL of Burger King - RELIABILITY </vt:lpstr>
      <vt:lpstr>SERVQUAL of Burger King - RESPONSIVENESS </vt:lpstr>
      <vt:lpstr>SERVQUAL of Burger King - ASSURANCE  </vt:lpstr>
      <vt:lpstr>SERVQUAL of Burger King - EMPATHY </vt:lpstr>
      <vt:lpstr>SERVQUAL vs Satisfaction</vt:lpstr>
      <vt:lpstr>Net Promoter Score</vt:lpstr>
      <vt:lpstr>Impact of Service Quality &amp; Customer Satisfaction on Customer Loyalty</vt:lpstr>
      <vt:lpstr>Mapping Competitive Positioning</vt:lpstr>
      <vt:lpstr>Service blueprint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BURGER KING –  ANALYSIS OF SERVICE BRAND</dc:title>
  <dc:creator>Tamrakar, Animesh</dc:creator>
  <cp:lastModifiedBy>Tamrakar, Animesh</cp:lastModifiedBy>
  <cp:revision>3</cp:revision>
  <dcterms:created xsi:type="dcterms:W3CDTF">2020-02-20T21:34:17Z</dcterms:created>
  <dcterms:modified xsi:type="dcterms:W3CDTF">2020-02-21T16:49:26Z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Animesh.Tamrakar@emc.com</vt:lpwstr>
  </property>
  <property fmtid="{D5CDD505-2E9C-101B-9397-08002B2CF9AE}" pid="5" name="MSIP_Label_17cb76b2-10b8-4fe1-93d4-2202842406cd_SetDate">
    <vt:lpwstr>2020-02-20T21:34:35.8025167Z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Extended_MSFT_Method">
    <vt:lpwstr>Manual</vt:lpwstr>
  </property>
  <property fmtid="{D5CDD505-2E9C-101B-9397-08002B2CF9AE}" pid="9" name="aiplabel">
    <vt:lpwstr>External Public</vt:lpwstr>
  </property>
</Properties>
</file>